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67" r:id="rId6"/>
    <p:sldId id="268" r:id="rId7"/>
    <p:sldId id="269" r:id="rId8"/>
    <p:sldId id="270" r:id="rId9"/>
    <p:sldId id="259" r:id="rId10"/>
    <p:sldId id="260" r:id="rId11"/>
    <p:sldId id="261" r:id="rId12"/>
    <p:sldId id="265" r:id="rId13"/>
    <p:sldId id="272" r:id="rId14"/>
    <p:sldId id="262" r:id="rId15"/>
    <p:sldId id="266" r:id="rId16"/>
    <p:sldId id="263" r:id="rId17"/>
    <p:sldId id="264" r:id="rId18"/>
    <p:sldId id="273" r:id="rId19"/>
    <p:sldId id="274" r:id="rId20"/>
    <p:sldId id="275" r:id="rId2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5" d="100"/>
          <a:sy n="115" d="100"/>
        </p:scale>
        <p:origin x="13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137DBB-33C9-47A8-B25B-204E6DACD6DE}" type="datetimeFigureOut">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239922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137DBB-33C9-47A8-B25B-204E6DACD6DE}" type="datetimeFigureOut">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1785000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137DBB-33C9-47A8-B25B-204E6DACD6DE}" type="datetimeFigureOut">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1489396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137DBB-33C9-47A8-B25B-204E6DACD6DE}" type="datetimeFigureOut">
              <a:rPr lang="en-US" smtClean="0"/>
              <a:t>6/8/2022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4258797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137DBB-33C9-47A8-B25B-204E6DACD6DE}" type="datetimeFigureOut">
              <a:rPr lang="en-US" smtClean="0"/>
              <a:t>6/8/2022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3609603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137DBB-33C9-47A8-B25B-204E6DACD6DE}" type="datetimeFigureOut">
              <a:rPr lang="en-US" smtClean="0"/>
              <a:t>6/8/2022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237645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137DBB-33C9-47A8-B25B-204E6DACD6DE}" type="datetimeFigureOut">
              <a:rPr lang="en-US" smtClean="0"/>
              <a:t>6/8/2022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3857164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137DBB-33C9-47A8-B25B-204E6DACD6DE}" type="datetimeFigureOut">
              <a:rPr lang="en-US" smtClean="0"/>
              <a:t>6/8/2022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1862331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137DBB-33C9-47A8-B25B-204E6DACD6DE}" type="datetimeFigureOut">
              <a:rPr lang="en-US" smtClean="0"/>
              <a:t>6/8/2022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3700242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137DBB-33C9-47A8-B25B-204E6DACD6DE}" type="datetimeFigureOut">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2744431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137DBB-33C9-47A8-B25B-204E6DACD6DE}" type="datetimeFigureOut">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E1BA4-D675-4D56-8A0D-830A357902A4}" type="slidenum">
              <a:rPr lang="en-US" smtClean="0"/>
              <a:t>‹#›</a:t>
            </a:fld>
            <a:endParaRPr lang="en-US"/>
          </a:p>
        </p:txBody>
      </p:sp>
    </p:spTree>
    <p:extLst>
      <p:ext uri="{BB962C8B-B14F-4D97-AF65-F5344CB8AC3E}">
        <p14:creationId xmlns:p14="http://schemas.microsoft.com/office/powerpoint/2010/main" val="2475189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37DBB-33C9-47A8-B25B-204E6DACD6DE}" type="datetimeFigureOut">
              <a:rPr lang="en-US" smtClean="0"/>
              <a:t>6/8/2022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E1BA4-D675-4D56-8A0D-830A357902A4}" type="slidenum">
              <a:rPr lang="en-US" smtClean="0"/>
              <a:t>‹#›</a:t>
            </a:fld>
            <a:endParaRPr lang="en-US"/>
          </a:p>
        </p:txBody>
      </p:sp>
    </p:spTree>
    <p:extLst>
      <p:ext uri="{BB962C8B-B14F-4D97-AF65-F5344CB8AC3E}">
        <p14:creationId xmlns:p14="http://schemas.microsoft.com/office/powerpoint/2010/main" val="1546508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4163"/>
            <a:ext cx="9144000" cy="2387600"/>
          </a:xfrm>
        </p:spPr>
        <p:txBody>
          <a:bodyPr/>
          <a:lstStyle/>
          <a:p>
            <a:r>
              <a:rPr lang="en-US" dirty="0" smtClean="0"/>
              <a:t>Glaciers and Glaciation</a:t>
            </a:r>
            <a:endParaRPr lang="en-US" dirty="0"/>
          </a:p>
        </p:txBody>
      </p:sp>
      <p:sp>
        <p:nvSpPr>
          <p:cNvPr id="3" name="Subtitle 2"/>
          <p:cNvSpPr>
            <a:spLocks noGrp="1"/>
          </p:cNvSpPr>
          <p:nvPr>
            <p:ph type="subTitle" idx="1"/>
          </p:nvPr>
        </p:nvSpPr>
        <p:spPr>
          <a:xfrm>
            <a:off x="1524000" y="4389438"/>
            <a:ext cx="9144000" cy="1655762"/>
          </a:xfrm>
        </p:spPr>
        <p:txBody>
          <a:bodyPr>
            <a:normAutofit/>
          </a:bodyPr>
          <a:lstStyle/>
          <a:p>
            <a:r>
              <a:rPr lang="en-US" sz="3200" dirty="0" smtClean="0"/>
              <a:t>Arkansas Headwaters Recreation Area</a:t>
            </a:r>
          </a:p>
          <a:p>
            <a:r>
              <a:rPr lang="en-US" sz="2000" smtClean="0"/>
              <a:t>Version </a:t>
            </a:r>
            <a:r>
              <a:rPr lang="en-US" sz="2000" smtClean="0"/>
              <a:t>3.1</a:t>
            </a:r>
            <a:endParaRPr lang="en-US" sz="1600" dirty="0" smtClean="0"/>
          </a:p>
          <a:p>
            <a:r>
              <a:rPr lang="en-US" sz="1600" dirty="0" smtClean="0"/>
              <a:t>Bob Hickey</a:t>
            </a:r>
            <a:endParaRPr lang="en-US" sz="1600" dirty="0"/>
          </a:p>
        </p:txBody>
      </p:sp>
    </p:spTree>
    <p:extLst>
      <p:ext uri="{BB962C8B-B14F-4D97-AF65-F5344CB8AC3E}">
        <p14:creationId xmlns:p14="http://schemas.microsoft.com/office/powerpoint/2010/main" val="396050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Glaciers</a:t>
            </a:r>
            <a:endParaRPr lang="en-US" dirty="0"/>
          </a:p>
        </p:txBody>
      </p:sp>
      <p:sp>
        <p:nvSpPr>
          <p:cNvPr id="3" name="Content Placeholder 2"/>
          <p:cNvSpPr>
            <a:spLocks noGrp="1"/>
          </p:cNvSpPr>
          <p:nvPr>
            <p:ph idx="1"/>
          </p:nvPr>
        </p:nvSpPr>
        <p:spPr/>
        <p:txBody>
          <a:bodyPr/>
          <a:lstStyle/>
          <a:p>
            <a:r>
              <a:rPr lang="en-US" dirty="0" smtClean="0"/>
              <a:t>What is a Glacier ?</a:t>
            </a:r>
          </a:p>
          <a:p>
            <a:pPr lvl="1"/>
            <a:r>
              <a:rPr lang="en-US" dirty="0" smtClean="0"/>
              <a:t>A thick mass of ice</a:t>
            </a:r>
          </a:p>
          <a:p>
            <a:pPr lvl="1"/>
            <a:r>
              <a:rPr lang="en-US" dirty="0" smtClean="0"/>
              <a:t>Forms over land</a:t>
            </a:r>
          </a:p>
          <a:p>
            <a:pPr lvl="1"/>
            <a:r>
              <a:rPr lang="en-US" dirty="0" smtClean="0"/>
              <a:t>The accumulation, compaction, and recrystallization of snow</a:t>
            </a:r>
          </a:p>
          <a:p>
            <a:pPr lvl="1"/>
            <a:r>
              <a:rPr lang="en-US" dirty="0" smtClean="0"/>
              <a:t>Moves slowly (2 meters per day or less on average)</a:t>
            </a:r>
          </a:p>
          <a:p>
            <a:pPr lvl="1"/>
            <a:r>
              <a:rPr lang="en-US" dirty="0" smtClean="0"/>
              <a:t>Accumulates, transports, and deposits sediment</a:t>
            </a:r>
          </a:p>
          <a:p>
            <a:pPr lvl="1"/>
            <a:endParaRPr lang="en-US" dirty="0"/>
          </a:p>
        </p:txBody>
      </p:sp>
    </p:spTree>
    <p:extLst>
      <p:ext uri="{BB962C8B-B14F-4D97-AF65-F5344CB8AC3E}">
        <p14:creationId xmlns:p14="http://schemas.microsoft.com/office/powerpoint/2010/main" val="4022474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Glaciers</a:t>
            </a:r>
            <a:endParaRPr lang="en-US" dirty="0"/>
          </a:p>
        </p:txBody>
      </p:sp>
      <p:sp>
        <p:nvSpPr>
          <p:cNvPr id="3" name="Content Placeholder 2"/>
          <p:cNvSpPr>
            <a:spLocks noGrp="1"/>
          </p:cNvSpPr>
          <p:nvPr>
            <p:ph idx="1"/>
          </p:nvPr>
        </p:nvSpPr>
        <p:spPr>
          <a:xfrm>
            <a:off x="838200" y="1250892"/>
            <a:ext cx="10515600" cy="5241349"/>
          </a:xfrm>
        </p:spPr>
        <p:txBody>
          <a:bodyPr>
            <a:normAutofit/>
          </a:bodyPr>
          <a:lstStyle/>
          <a:p>
            <a:r>
              <a:rPr lang="en-US" dirty="0" smtClean="0"/>
              <a:t>Types of Glaciers</a:t>
            </a:r>
          </a:p>
          <a:p>
            <a:pPr lvl="1"/>
            <a:r>
              <a:rPr lang="en-US" dirty="0" smtClean="0"/>
              <a:t>Valley Glaciers (or Alpine Glaciers)</a:t>
            </a:r>
          </a:p>
          <a:p>
            <a:pPr lvl="2"/>
            <a:r>
              <a:rPr lang="en-US" dirty="0" smtClean="0"/>
              <a:t>Glaciers that follow faults, fractures, and former valleys</a:t>
            </a:r>
          </a:p>
          <a:p>
            <a:pPr lvl="2"/>
            <a:r>
              <a:rPr lang="en-US" dirty="0" smtClean="0"/>
              <a:t>Streams of ice bounded by rock walls</a:t>
            </a:r>
          </a:p>
          <a:p>
            <a:pPr lvl="2"/>
            <a:r>
              <a:rPr lang="en-US" dirty="0" smtClean="0"/>
              <a:t>Flow downstream from a snow accumulation head zone</a:t>
            </a:r>
          </a:p>
          <a:p>
            <a:pPr lvl="2"/>
            <a:r>
              <a:rPr lang="en-US" dirty="0" smtClean="0"/>
              <a:t>Width is generally small compared to the length (Hubbard Glacier is 70 miles long)</a:t>
            </a:r>
          </a:p>
          <a:p>
            <a:pPr lvl="1"/>
            <a:r>
              <a:rPr lang="en-US" dirty="0" smtClean="0"/>
              <a:t>Sheet Glaciers</a:t>
            </a:r>
          </a:p>
          <a:p>
            <a:pPr lvl="2"/>
            <a:r>
              <a:rPr lang="en-US" dirty="0" smtClean="0"/>
              <a:t>Exist on a much larger scale than Valley Glaciers (sometimes called Continental Ice Sheets)</a:t>
            </a:r>
          </a:p>
          <a:p>
            <a:pPr lvl="2"/>
            <a:r>
              <a:rPr lang="en-US" dirty="0" smtClean="0"/>
              <a:t>Flow out in all directions from a snow accumulation center</a:t>
            </a:r>
          </a:p>
          <a:p>
            <a:pPr lvl="2"/>
            <a:r>
              <a:rPr lang="en-US" dirty="0" smtClean="0"/>
              <a:t>Cover all but the highest areas of the underlying terrain</a:t>
            </a:r>
          </a:p>
          <a:p>
            <a:pPr lvl="2"/>
            <a:r>
              <a:rPr lang="en-US" dirty="0" smtClean="0"/>
              <a:t>Topographic land features guide the flow in certain directions and affect rate of movement</a:t>
            </a:r>
          </a:p>
          <a:p>
            <a:pPr lvl="2"/>
            <a:r>
              <a:rPr lang="en-US" dirty="0" smtClean="0"/>
              <a:t>Greenland and Antarctica are covered by these ice sheet glaciers</a:t>
            </a:r>
          </a:p>
        </p:txBody>
      </p:sp>
    </p:spTree>
    <p:extLst>
      <p:ext uri="{BB962C8B-B14F-4D97-AF65-F5344CB8AC3E}">
        <p14:creationId xmlns:p14="http://schemas.microsoft.com/office/powerpoint/2010/main" val="528803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Alpine Glaciers</a:t>
            </a:r>
            <a:endParaRPr lang="en-US" dirty="0"/>
          </a:p>
        </p:txBody>
      </p:sp>
      <p:sp>
        <p:nvSpPr>
          <p:cNvPr id="3" name="Text Placeholder 2"/>
          <p:cNvSpPr>
            <a:spLocks noGrp="1"/>
          </p:cNvSpPr>
          <p:nvPr>
            <p:ph type="body" idx="1"/>
          </p:nvPr>
        </p:nvSpPr>
        <p:spPr/>
        <p:txBody>
          <a:bodyPr/>
          <a:lstStyle/>
          <a:p>
            <a:pPr algn="ctr"/>
            <a:r>
              <a:rPr lang="en-US" dirty="0" smtClean="0"/>
              <a:t>Glacier Diagram</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640945"/>
            <a:ext cx="5157787" cy="3412847"/>
          </a:xfrm>
        </p:spPr>
      </p:pic>
      <p:sp>
        <p:nvSpPr>
          <p:cNvPr id="5" name="Text Placeholder 4"/>
          <p:cNvSpPr>
            <a:spLocks noGrp="1"/>
          </p:cNvSpPr>
          <p:nvPr>
            <p:ph type="body" sz="quarter" idx="3"/>
          </p:nvPr>
        </p:nvSpPr>
        <p:spPr>
          <a:xfrm>
            <a:off x="6172200" y="1269207"/>
            <a:ext cx="5183188" cy="823912"/>
          </a:xfrm>
        </p:spPr>
        <p:txBody>
          <a:bodyPr/>
          <a:lstStyle/>
          <a:p>
            <a:pPr algn="ctr"/>
            <a:r>
              <a:rPr lang="en-US" dirty="0" smtClean="0"/>
              <a:t>Glacier Characteristics</a:t>
            </a:r>
            <a:endParaRPr lang="en-US"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215448" y="2104376"/>
            <a:ext cx="3084022" cy="3949416"/>
          </a:xfrm>
        </p:spPr>
      </p:pic>
    </p:spTree>
    <p:extLst>
      <p:ext uri="{BB962C8B-B14F-4D97-AF65-F5344CB8AC3E}">
        <p14:creationId xmlns:p14="http://schemas.microsoft.com/office/powerpoint/2010/main" val="153467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14647"/>
          </a:xfrm>
        </p:spPr>
        <p:txBody>
          <a:bodyPr/>
          <a:lstStyle/>
          <a:p>
            <a:pPr algn="ctr"/>
            <a:r>
              <a:rPr lang="en-US" dirty="0" smtClean="0"/>
              <a:t>Glaciers</a:t>
            </a:r>
            <a:endParaRPr lang="en-US" dirty="0"/>
          </a:p>
        </p:txBody>
      </p:sp>
      <p:sp>
        <p:nvSpPr>
          <p:cNvPr id="3" name="Content Placeholder 2"/>
          <p:cNvSpPr>
            <a:spLocks noGrp="1"/>
          </p:cNvSpPr>
          <p:nvPr>
            <p:ph idx="1"/>
          </p:nvPr>
        </p:nvSpPr>
        <p:spPr>
          <a:xfrm>
            <a:off x="613756" y="753283"/>
            <a:ext cx="10964487" cy="6029902"/>
          </a:xfrm>
        </p:spPr>
        <p:txBody>
          <a:bodyPr/>
          <a:lstStyle/>
          <a:p>
            <a:r>
              <a:rPr lang="en-US" sz="2600" dirty="0" smtClean="0"/>
              <a:t>Types of Glaciers (cont.)</a:t>
            </a:r>
          </a:p>
          <a:p>
            <a:pPr lvl="1"/>
            <a:r>
              <a:rPr lang="en-US" dirty="0" smtClean="0"/>
              <a:t>Rock Glaciers</a:t>
            </a:r>
          </a:p>
          <a:p>
            <a:pPr lvl="2"/>
            <a:r>
              <a:rPr lang="en-US" dirty="0" smtClean="0"/>
              <a:t>What is a Rock Glacier ?</a:t>
            </a:r>
          </a:p>
          <a:p>
            <a:pPr lvl="3"/>
            <a:r>
              <a:rPr lang="en-US" dirty="0" smtClean="0"/>
              <a:t>A mass of course rock, an ice matrix, mud, and water moving slowly down-mountain under the influence of gravity that may grow to over 100 feet thick and grow in length to over a mile</a:t>
            </a:r>
          </a:p>
          <a:p>
            <a:pPr lvl="3"/>
            <a:r>
              <a:rPr lang="en-US" dirty="0" smtClean="0"/>
              <a:t>Its characteristics are influenced primarily by sediment (rock) and ice/water inputs</a:t>
            </a:r>
          </a:p>
          <a:p>
            <a:pPr lvl="3"/>
            <a:r>
              <a:rPr lang="en-US" dirty="0" smtClean="0"/>
              <a:t>Movement is due to cumulative plastic deformation of the thermally controlled ice/rock mixture and may be from a few centimeters up to several feet per year</a:t>
            </a:r>
          </a:p>
          <a:p>
            <a:pPr lvl="3"/>
            <a:r>
              <a:rPr lang="en-US" dirty="0" smtClean="0"/>
              <a:t>It has steep sharp-crested front and side cascading slopes and a surface of ridges and furrows giving the wrinkled look</a:t>
            </a:r>
          </a:p>
          <a:p>
            <a:pPr lvl="3"/>
            <a:r>
              <a:rPr lang="en-US" dirty="0" smtClean="0"/>
              <a:t>The ice needs to be deep enough so that the active upper permafrost layer (layer that seasonally thaws)  has no effect on it</a:t>
            </a:r>
          </a:p>
          <a:p>
            <a:pPr lvl="2"/>
            <a:r>
              <a:rPr lang="en-US" dirty="0" smtClean="0"/>
              <a:t>There are two types of rock glaciers</a:t>
            </a:r>
          </a:p>
          <a:p>
            <a:pPr lvl="3"/>
            <a:r>
              <a:rPr lang="en-US" b="1" dirty="0" smtClean="0"/>
              <a:t>Glacial Rock Glacier </a:t>
            </a:r>
            <a:r>
              <a:rPr lang="en-US" dirty="0" smtClean="0"/>
              <a:t>– at one point, active glaciers where the decay of ice was replaced with a remnant massive glacial ice core and plugs and a large amount of ice-saturated talus and unsorted rock debris (now very reliant on landslide rock debris/talus) protecting the ice from melting</a:t>
            </a:r>
          </a:p>
          <a:p>
            <a:pPr lvl="3"/>
            <a:r>
              <a:rPr lang="en-US" b="1" dirty="0" smtClean="0"/>
              <a:t>Ice-Cemented (Permafrost/Periglacial) Rock Glacier </a:t>
            </a:r>
            <a:r>
              <a:rPr lang="en-US" dirty="0" smtClean="0"/>
              <a:t>– intense freezing cycles (frost) and the melting of snow cause the core of the rock glacier to form consolidated material supersaturated with subsurface interstitial ice and ice lenses as an insulating talus rock mantle accumulates on top</a:t>
            </a:r>
          </a:p>
          <a:p>
            <a:pPr lvl="3"/>
            <a:endParaRPr lang="en-US" dirty="0"/>
          </a:p>
        </p:txBody>
      </p:sp>
    </p:spTree>
    <p:extLst>
      <p:ext uri="{BB962C8B-B14F-4D97-AF65-F5344CB8AC3E}">
        <p14:creationId xmlns:p14="http://schemas.microsoft.com/office/powerpoint/2010/main" val="2016093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06580"/>
          </a:xfrm>
        </p:spPr>
        <p:txBody>
          <a:bodyPr>
            <a:normAutofit/>
          </a:bodyPr>
          <a:lstStyle/>
          <a:p>
            <a:pPr algn="ctr"/>
            <a:r>
              <a:rPr lang="en-US" dirty="0" smtClean="0"/>
              <a:t>Glaciers</a:t>
            </a:r>
            <a:endParaRPr lang="en-US" dirty="0"/>
          </a:p>
        </p:txBody>
      </p:sp>
      <p:sp>
        <p:nvSpPr>
          <p:cNvPr id="3" name="Content Placeholder 2"/>
          <p:cNvSpPr>
            <a:spLocks noGrp="1"/>
          </p:cNvSpPr>
          <p:nvPr>
            <p:ph idx="1"/>
          </p:nvPr>
        </p:nvSpPr>
        <p:spPr>
          <a:xfrm>
            <a:off x="601288" y="598515"/>
            <a:ext cx="10989424" cy="6168045"/>
          </a:xfrm>
        </p:spPr>
        <p:txBody>
          <a:bodyPr/>
          <a:lstStyle/>
          <a:p>
            <a:r>
              <a:rPr lang="en-US" dirty="0" smtClean="0"/>
              <a:t>Types of Glaciers (cont.)</a:t>
            </a:r>
          </a:p>
          <a:p>
            <a:pPr lvl="1"/>
            <a:r>
              <a:rPr lang="en-US" dirty="0" smtClean="0"/>
              <a:t>Rock Glaciers (cont.)</a:t>
            </a:r>
          </a:p>
          <a:p>
            <a:pPr lvl="2"/>
            <a:r>
              <a:rPr lang="en-US" dirty="0" smtClean="0"/>
              <a:t>There are two landforms of rock glaciers</a:t>
            </a:r>
          </a:p>
          <a:p>
            <a:pPr lvl="3"/>
            <a:r>
              <a:rPr lang="en-US" b="1" dirty="0" smtClean="0"/>
              <a:t>Lobate (or lobed) Rock Glacier </a:t>
            </a:r>
            <a:r>
              <a:rPr lang="en-US" dirty="0" smtClean="0"/>
              <a:t>– possess greater width than length where the talus is derived from multiple adjacent enclosing valley walls and usually originate from talus and contain interstitial ice</a:t>
            </a:r>
          </a:p>
          <a:p>
            <a:pPr lvl="3"/>
            <a:r>
              <a:rPr lang="en-US" b="1" dirty="0" smtClean="0"/>
              <a:t>Tongue-Shaped Rock Glacier </a:t>
            </a:r>
            <a:r>
              <a:rPr lang="en-US" dirty="0" smtClean="0"/>
              <a:t>– possess greater length than width and normally confined to narrow valleys and cirques where talus is derived from steep rocky highlands at the head of the glacier and originate from ice-cored rock glaciers or ice-cemented rock glaciers</a:t>
            </a:r>
          </a:p>
          <a:p>
            <a:pPr lvl="2"/>
            <a:r>
              <a:rPr lang="en-US" dirty="0" smtClean="0"/>
              <a:t>Common Rock </a:t>
            </a:r>
            <a:r>
              <a:rPr lang="en-US" dirty="0"/>
              <a:t>G</a:t>
            </a:r>
            <a:r>
              <a:rPr lang="en-US" dirty="0" smtClean="0"/>
              <a:t>lacier process characteristics</a:t>
            </a:r>
          </a:p>
          <a:p>
            <a:pPr lvl="3"/>
            <a:r>
              <a:rPr lang="en-US" b="1" dirty="0" smtClean="0"/>
              <a:t>Active</a:t>
            </a:r>
            <a:r>
              <a:rPr lang="en-US" dirty="0" smtClean="0"/>
              <a:t> – rock glaciers with deforming ice due to downslope progression, sharp ridges and surface features, a steep cascading frontal slope of an angle greater than the angle of repose, and the head may merge smoothly with the talus cone</a:t>
            </a:r>
          </a:p>
          <a:p>
            <a:pPr lvl="3"/>
            <a:r>
              <a:rPr lang="en-US" b="1" dirty="0" smtClean="0"/>
              <a:t>Inactive</a:t>
            </a:r>
            <a:r>
              <a:rPr lang="en-US" dirty="0" smtClean="0"/>
              <a:t> – similar characteristics to the above but they no longer move downslope and they have a gentler frontal slope with a more rounded toe crest and mature lichens on the talus</a:t>
            </a:r>
          </a:p>
          <a:p>
            <a:pPr lvl="3"/>
            <a:r>
              <a:rPr lang="en-US" b="1" dirty="0" smtClean="0"/>
              <a:t>Fossil</a:t>
            </a:r>
            <a:r>
              <a:rPr lang="en-US" dirty="0" smtClean="0"/>
              <a:t> – the glacier no longer contains ice, has no downward movement, and is distinguishable by vegetation, especially on the toe, and natural weathering processes visibly occurring on the glacier</a:t>
            </a:r>
          </a:p>
          <a:p>
            <a:pPr lvl="2"/>
            <a:r>
              <a:rPr lang="en-US" dirty="0" smtClean="0"/>
              <a:t>Rock Glaciers A Transitional Form</a:t>
            </a:r>
          </a:p>
          <a:p>
            <a:pPr lvl="3"/>
            <a:r>
              <a:rPr lang="en-US" dirty="0" smtClean="0"/>
              <a:t>With the passage of time, a rock glacier will cease to exist and become a sedimentary deposit</a:t>
            </a:r>
          </a:p>
          <a:p>
            <a:pPr lvl="3"/>
            <a:r>
              <a:rPr lang="en-US" dirty="0" smtClean="0"/>
              <a:t>Because rock glaciers have not been found in the rock record, they are transitional to a moraine or colluvial deposit, which have been found in the rock record</a:t>
            </a:r>
          </a:p>
          <a:p>
            <a:pPr lvl="2"/>
            <a:endParaRPr lang="en-US" dirty="0"/>
          </a:p>
        </p:txBody>
      </p:sp>
    </p:spTree>
    <p:extLst>
      <p:ext uri="{BB962C8B-B14F-4D97-AF65-F5344CB8AC3E}">
        <p14:creationId xmlns:p14="http://schemas.microsoft.com/office/powerpoint/2010/main" val="253111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65159"/>
          </a:xfrm>
        </p:spPr>
        <p:txBody>
          <a:bodyPr/>
          <a:lstStyle/>
          <a:p>
            <a:pPr algn="ctr"/>
            <a:r>
              <a:rPr lang="en-US" dirty="0" smtClean="0"/>
              <a:t>Rock Glaciers</a:t>
            </a:r>
            <a:endParaRPr lang="en-US" dirty="0"/>
          </a:p>
        </p:txBody>
      </p:sp>
      <p:sp>
        <p:nvSpPr>
          <p:cNvPr id="3" name="Text Placeholder 2"/>
          <p:cNvSpPr>
            <a:spLocks noGrp="1"/>
          </p:cNvSpPr>
          <p:nvPr>
            <p:ph type="body" idx="1"/>
          </p:nvPr>
        </p:nvSpPr>
        <p:spPr>
          <a:xfrm>
            <a:off x="498764" y="1157462"/>
            <a:ext cx="5498811" cy="823912"/>
          </a:xfrm>
        </p:spPr>
        <p:txBody>
          <a:bodyPr/>
          <a:lstStyle/>
          <a:p>
            <a:pPr algn="ctr"/>
            <a:r>
              <a:rPr lang="en-US" dirty="0" smtClean="0"/>
              <a:t>Rock Glacier Diagram</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8764" y="2505075"/>
            <a:ext cx="5498811" cy="3505361"/>
          </a:xfrm>
        </p:spPr>
      </p:pic>
      <p:sp>
        <p:nvSpPr>
          <p:cNvPr id="5" name="Text Placeholder 4"/>
          <p:cNvSpPr>
            <a:spLocks noGrp="1"/>
          </p:cNvSpPr>
          <p:nvPr>
            <p:ph type="body" sz="quarter" idx="3"/>
          </p:nvPr>
        </p:nvSpPr>
        <p:spPr>
          <a:xfrm>
            <a:off x="6172200" y="1157462"/>
            <a:ext cx="5183188" cy="823912"/>
          </a:xfrm>
        </p:spPr>
        <p:txBody>
          <a:bodyPr/>
          <a:lstStyle/>
          <a:p>
            <a:pPr algn="ctr"/>
            <a:r>
              <a:rPr lang="en-US" dirty="0" smtClean="0"/>
              <a:t>Rock Glacier Characteristics</a:t>
            </a:r>
            <a:endParaRPr lang="en-US" dirty="0"/>
          </a:p>
        </p:txBody>
      </p:sp>
      <p:pic>
        <p:nvPicPr>
          <p:cNvPr id="10" name="Content Placeholder 9"/>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505075"/>
            <a:ext cx="5465618" cy="3505361"/>
          </a:xfrm>
        </p:spPr>
      </p:pic>
    </p:spTree>
    <p:extLst>
      <p:ext uri="{BB962C8B-B14F-4D97-AF65-F5344CB8AC3E}">
        <p14:creationId xmlns:p14="http://schemas.microsoft.com/office/powerpoint/2010/main" val="29781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
            <a:ext cx="10515600" cy="922712"/>
          </a:xfrm>
        </p:spPr>
        <p:txBody>
          <a:bodyPr/>
          <a:lstStyle/>
          <a:p>
            <a:pPr algn="ctr"/>
            <a:r>
              <a:rPr lang="en-US" dirty="0" smtClean="0"/>
              <a:t>Rock Glaciers</a:t>
            </a:r>
            <a:endParaRPr lang="en-US" dirty="0"/>
          </a:p>
        </p:txBody>
      </p:sp>
      <p:sp>
        <p:nvSpPr>
          <p:cNvPr id="3" name="Text Placeholder 2"/>
          <p:cNvSpPr>
            <a:spLocks noGrp="1"/>
          </p:cNvSpPr>
          <p:nvPr>
            <p:ph type="body" idx="1"/>
          </p:nvPr>
        </p:nvSpPr>
        <p:spPr>
          <a:xfrm>
            <a:off x="482139" y="933018"/>
            <a:ext cx="5515436" cy="823912"/>
          </a:xfrm>
        </p:spPr>
        <p:txBody>
          <a:bodyPr/>
          <a:lstStyle/>
          <a:p>
            <a:pPr algn="ctr"/>
            <a:r>
              <a:rPr lang="en-US" dirty="0" smtClean="0"/>
              <a:t>Tongue Rock Glacier – Camp Bird</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82600" y="2509044"/>
            <a:ext cx="5514975" cy="3676650"/>
          </a:xfrm>
        </p:spPr>
      </p:pic>
      <p:sp>
        <p:nvSpPr>
          <p:cNvPr id="5" name="Text Placeholder 4"/>
          <p:cNvSpPr>
            <a:spLocks noGrp="1"/>
          </p:cNvSpPr>
          <p:nvPr>
            <p:ph type="body" sz="quarter" idx="3"/>
          </p:nvPr>
        </p:nvSpPr>
        <p:spPr>
          <a:xfrm>
            <a:off x="6172200" y="933018"/>
            <a:ext cx="5490556" cy="823912"/>
          </a:xfrm>
        </p:spPr>
        <p:txBody>
          <a:bodyPr/>
          <a:lstStyle/>
          <a:p>
            <a:pPr algn="ctr"/>
            <a:r>
              <a:rPr lang="en-US" dirty="0" smtClean="0"/>
              <a:t>Lobed Rock Glacier - Horseshoe</a:t>
            </a:r>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516981"/>
            <a:ext cx="5491163" cy="3660775"/>
          </a:xfrm>
        </p:spPr>
      </p:pic>
    </p:spTree>
    <p:extLst>
      <p:ext uri="{BB962C8B-B14F-4D97-AF65-F5344CB8AC3E}">
        <p14:creationId xmlns:p14="http://schemas.microsoft.com/office/powerpoint/2010/main" val="883915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800" y="1"/>
            <a:ext cx="10515600" cy="1155700"/>
          </a:xfrm>
        </p:spPr>
        <p:txBody>
          <a:bodyPr/>
          <a:lstStyle/>
          <a:p>
            <a:pPr algn="ctr"/>
            <a:r>
              <a:rPr lang="en-US" dirty="0" smtClean="0"/>
              <a:t>Glaciers</a:t>
            </a:r>
            <a:endParaRPr lang="en-US" dirty="0"/>
          </a:p>
        </p:txBody>
      </p:sp>
      <p:sp>
        <p:nvSpPr>
          <p:cNvPr id="3" name="Content Placeholder 2"/>
          <p:cNvSpPr>
            <a:spLocks noGrp="1"/>
          </p:cNvSpPr>
          <p:nvPr>
            <p:ph idx="1"/>
          </p:nvPr>
        </p:nvSpPr>
        <p:spPr>
          <a:xfrm>
            <a:off x="812800" y="1155701"/>
            <a:ext cx="10515600" cy="5321299"/>
          </a:xfrm>
        </p:spPr>
        <p:txBody>
          <a:bodyPr>
            <a:normAutofit fontScale="92500" lnSpcReduction="10000"/>
          </a:bodyPr>
          <a:lstStyle/>
          <a:p>
            <a:r>
              <a:rPr lang="en-US" dirty="0" smtClean="0"/>
              <a:t>Terminology</a:t>
            </a:r>
          </a:p>
          <a:p>
            <a:pPr lvl="1"/>
            <a:r>
              <a:rPr lang="en-US" dirty="0" smtClean="0"/>
              <a:t>Zone of Accumulation</a:t>
            </a:r>
          </a:p>
          <a:p>
            <a:pPr lvl="2"/>
            <a:r>
              <a:rPr lang="en-US" dirty="0" smtClean="0"/>
              <a:t>Area of snow accumulation and ice formation ( usually defined by the snowline) where there is more accumulation than melting annually</a:t>
            </a:r>
          </a:p>
          <a:p>
            <a:pPr lvl="1"/>
            <a:r>
              <a:rPr lang="en-US" dirty="0" smtClean="0"/>
              <a:t>Zone of Wastage</a:t>
            </a:r>
          </a:p>
          <a:p>
            <a:pPr lvl="2"/>
            <a:r>
              <a:rPr lang="en-US" dirty="0" smtClean="0"/>
              <a:t>Area below the Zone of accumulation where melt (all of the annual snowfall and some glacial ice) exceeds accumulation annually</a:t>
            </a:r>
          </a:p>
          <a:p>
            <a:pPr lvl="1"/>
            <a:r>
              <a:rPr lang="en-US" dirty="0" smtClean="0"/>
              <a:t>Calving</a:t>
            </a:r>
          </a:p>
          <a:p>
            <a:pPr lvl="2"/>
            <a:r>
              <a:rPr lang="en-US" dirty="0" smtClean="0"/>
              <a:t>Large pieces of ice break of the front of a glacier – creating icebergs</a:t>
            </a:r>
          </a:p>
          <a:p>
            <a:pPr lvl="1"/>
            <a:r>
              <a:rPr lang="en-US" dirty="0" smtClean="0"/>
              <a:t>Glacial Budget</a:t>
            </a:r>
          </a:p>
          <a:p>
            <a:pPr lvl="2"/>
            <a:r>
              <a:rPr lang="en-US" dirty="0" smtClean="0"/>
              <a:t>The balance between accumulation at the upper end of a glacier and the loss at the lower end</a:t>
            </a:r>
          </a:p>
          <a:p>
            <a:pPr lvl="2"/>
            <a:r>
              <a:rPr lang="en-US" dirty="0" smtClean="0"/>
              <a:t>The loss is called </a:t>
            </a:r>
            <a:r>
              <a:rPr lang="en-US" b="1" dirty="0" smtClean="0"/>
              <a:t>ablation</a:t>
            </a:r>
            <a:endParaRPr lang="en-US" dirty="0" smtClean="0"/>
          </a:p>
          <a:p>
            <a:pPr lvl="3"/>
            <a:r>
              <a:rPr lang="en-US" dirty="0" smtClean="0"/>
              <a:t>If accumulation exceeds ablation, the glacier advances</a:t>
            </a:r>
          </a:p>
          <a:p>
            <a:pPr lvl="3"/>
            <a:r>
              <a:rPr lang="en-US" dirty="0" smtClean="0"/>
              <a:t>If ablation exceeds accumulation, the glacier retreats but it still keeps on moving</a:t>
            </a:r>
          </a:p>
          <a:p>
            <a:pPr lvl="1"/>
            <a:r>
              <a:rPr lang="en-US" dirty="0" smtClean="0"/>
              <a:t>Crevasses</a:t>
            </a:r>
          </a:p>
          <a:p>
            <a:pPr lvl="2"/>
            <a:r>
              <a:rPr lang="en-US" dirty="0" smtClean="0"/>
              <a:t>Cracks in the zone of fracture (upper 50 meters of ice) of a glacier can be 165 feet deep</a:t>
            </a:r>
          </a:p>
          <a:p>
            <a:pPr lvl="3"/>
            <a:endParaRPr lang="en-US" dirty="0" smtClean="0"/>
          </a:p>
        </p:txBody>
      </p:sp>
    </p:spTree>
    <p:extLst>
      <p:ext uri="{BB962C8B-B14F-4D97-AF65-F5344CB8AC3E}">
        <p14:creationId xmlns:p14="http://schemas.microsoft.com/office/powerpoint/2010/main" val="2583360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092200"/>
          </a:xfrm>
        </p:spPr>
        <p:txBody>
          <a:bodyPr/>
          <a:lstStyle/>
          <a:p>
            <a:pPr algn="ctr"/>
            <a:r>
              <a:rPr lang="en-US" dirty="0" smtClean="0"/>
              <a:t>Glaciation</a:t>
            </a:r>
            <a:endParaRPr lang="en-US" dirty="0"/>
          </a:p>
        </p:txBody>
      </p:sp>
      <p:sp>
        <p:nvSpPr>
          <p:cNvPr id="3" name="Content Placeholder 2"/>
          <p:cNvSpPr>
            <a:spLocks noGrp="1"/>
          </p:cNvSpPr>
          <p:nvPr>
            <p:ph idx="1"/>
          </p:nvPr>
        </p:nvSpPr>
        <p:spPr>
          <a:xfrm>
            <a:off x="838200" y="1368424"/>
            <a:ext cx="10515600" cy="4968875"/>
          </a:xfrm>
        </p:spPr>
        <p:txBody>
          <a:bodyPr>
            <a:normAutofit/>
          </a:bodyPr>
          <a:lstStyle/>
          <a:p>
            <a:r>
              <a:rPr lang="en-US" dirty="0" smtClean="0"/>
              <a:t>Erosion</a:t>
            </a:r>
          </a:p>
          <a:p>
            <a:pPr lvl="1"/>
            <a:r>
              <a:rPr lang="en-US" dirty="0" smtClean="0"/>
              <a:t>Ice scrapes, tears, scours, and tears rock from valley floors and walls and carries it down valley</a:t>
            </a:r>
          </a:p>
          <a:p>
            <a:pPr lvl="1"/>
            <a:r>
              <a:rPr lang="en-US" dirty="0" smtClean="0"/>
              <a:t>The glacial ice does not let this debris settle out but can transport huge blocks</a:t>
            </a:r>
          </a:p>
          <a:p>
            <a:pPr lvl="1"/>
            <a:r>
              <a:rPr lang="en-US" dirty="0" smtClean="0"/>
              <a:t>Glacial Erosion</a:t>
            </a:r>
          </a:p>
          <a:p>
            <a:pPr lvl="2"/>
            <a:r>
              <a:rPr lang="en-US" dirty="0" smtClean="0"/>
              <a:t>Plucking</a:t>
            </a:r>
          </a:p>
          <a:p>
            <a:pPr lvl="3"/>
            <a:r>
              <a:rPr lang="en-US" dirty="0" smtClean="0"/>
              <a:t>A glacier loosens and lifts blocks of rock and incorporates them into the ice</a:t>
            </a:r>
          </a:p>
          <a:p>
            <a:pPr lvl="3"/>
            <a:r>
              <a:rPr lang="en-US" dirty="0" smtClean="0"/>
              <a:t>Occurs when meltwater penetrates cracks in the bedrock beneath the glacier and freezes where it expands and pries the rock loose</a:t>
            </a:r>
          </a:p>
          <a:p>
            <a:pPr lvl="3"/>
            <a:r>
              <a:rPr lang="en-US" dirty="0" smtClean="0"/>
              <a:t>This creates sediments from as fine as flour to blocks as big as houses</a:t>
            </a:r>
          </a:p>
          <a:p>
            <a:pPr lvl="2"/>
            <a:r>
              <a:rPr lang="en-US" dirty="0" smtClean="0"/>
              <a:t>Abrasion</a:t>
            </a:r>
          </a:p>
          <a:p>
            <a:pPr lvl="3"/>
            <a:r>
              <a:rPr lang="en-US" dirty="0" smtClean="0"/>
              <a:t>The ice and load of rock fragments slide over bedrock</a:t>
            </a:r>
            <a:r>
              <a:rPr lang="en-US" dirty="0"/>
              <a:t> </a:t>
            </a:r>
            <a:r>
              <a:rPr lang="en-US" dirty="0" smtClean="0"/>
              <a:t>– pulverizing, sanding, and smoothing the surface and creating rock flour and additional fragments</a:t>
            </a:r>
          </a:p>
          <a:p>
            <a:pPr lvl="3"/>
            <a:r>
              <a:rPr lang="en-US" dirty="0" smtClean="0"/>
              <a:t>Large rock fragments in the ice create long scratches and grooves in the bedrock – </a:t>
            </a:r>
            <a:r>
              <a:rPr lang="en-US" b="1" dirty="0" smtClean="0"/>
              <a:t>glacial striations</a:t>
            </a:r>
            <a:endParaRPr lang="en-US" b="1" dirty="0"/>
          </a:p>
        </p:txBody>
      </p:sp>
    </p:spTree>
    <p:extLst>
      <p:ext uri="{BB962C8B-B14F-4D97-AF65-F5344CB8AC3E}">
        <p14:creationId xmlns:p14="http://schemas.microsoft.com/office/powerpoint/2010/main" val="868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Glaciation</a:t>
            </a:r>
            <a:endParaRPr lang="en-US" dirty="0"/>
          </a:p>
        </p:txBody>
      </p:sp>
      <p:sp>
        <p:nvSpPr>
          <p:cNvPr id="3" name="Content Placeholder 2"/>
          <p:cNvSpPr>
            <a:spLocks noGrp="1"/>
          </p:cNvSpPr>
          <p:nvPr>
            <p:ph idx="1"/>
          </p:nvPr>
        </p:nvSpPr>
        <p:spPr/>
        <p:txBody>
          <a:bodyPr/>
          <a:lstStyle/>
          <a:p>
            <a:r>
              <a:rPr lang="en-US" dirty="0" smtClean="0"/>
              <a:t>Landforms</a:t>
            </a:r>
          </a:p>
          <a:p>
            <a:pPr lvl="1"/>
            <a:r>
              <a:rPr lang="en-US" dirty="0" smtClean="0"/>
              <a:t>Cirque</a:t>
            </a:r>
          </a:p>
          <a:p>
            <a:pPr lvl="2"/>
            <a:r>
              <a:rPr lang="en-US" dirty="0" smtClean="0"/>
              <a:t>Bowl-shaped depression at the head of a glacial valley with precipitous walls on three sides and open on the downvalley side</a:t>
            </a:r>
          </a:p>
          <a:p>
            <a:pPr lvl="2"/>
            <a:r>
              <a:rPr lang="en-US" dirty="0" smtClean="0"/>
              <a:t>Focal point for the valley glacier’s growth</a:t>
            </a:r>
          </a:p>
          <a:p>
            <a:pPr lvl="2"/>
            <a:r>
              <a:rPr lang="en-US" dirty="0" smtClean="0"/>
              <a:t>After glacial melt, the cirque basin often has a small lake in it</a:t>
            </a:r>
          </a:p>
          <a:p>
            <a:pPr lvl="1"/>
            <a:r>
              <a:rPr lang="en-US" dirty="0" smtClean="0"/>
              <a:t>Glacial Trough</a:t>
            </a:r>
          </a:p>
          <a:p>
            <a:pPr lvl="2"/>
            <a:r>
              <a:rPr lang="en-US" dirty="0" smtClean="0"/>
              <a:t>Where during glaciation, faults, cracks, and narrow valleys are widened, straightened,  and deepened, creating a characteristic U-shaped trough</a:t>
            </a:r>
          </a:p>
          <a:p>
            <a:pPr lvl="1"/>
            <a:r>
              <a:rPr lang="en-US" dirty="0" smtClean="0"/>
              <a:t>Hanging Valley</a:t>
            </a:r>
          </a:p>
          <a:p>
            <a:pPr lvl="2"/>
            <a:r>
              <a:rPr lang="en-US" dirty="0" smtClean="0"/>
              <a:t>Main glaciers (</a:t>
            </a:r>
            <a:r>
              <a:rPr lang="en-US" b="1" dirty="0" smtClean="0"/>
              <a:t>trunk glaciers</a:t>
            </a:r>
            <a:r>
              <a:rPr lang="en-US" dirty="0" smtClean="0"/>
              <a:t>) cut deeper valleys than their tributary glaciers, leaving the valleys of the tributary glaciers standing above the main trough upon receding of the ice</a:t>
            </a:r>
            <a:endParaRPr lang="en-US" dirty="0"/>
          </a:p>
        </p:txBody>
      </p:sp>
    </p:spTree>
    <p:extLst>
      <p:ext uri="{BB962C8B-B14F-4D97-AF65-F5344CB8AC3E}">
        <p14:creationId xmlns:p14="http://schemas.microsoft.com/office/powerpoint/2010/main" val="720363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Landforms</a:t>
            </a:r>
            <a:endParaRPr lang="en-US" dirty="0"/>
          </a:p>
        </p:txBody>
      </p:sp>
      <p:sp>
        <p:nvSpPr>
          <p:cNvPr id="3" name="Text Placeholder 2"/>
          <p:cNvSpPr>
            <a:spLocks noGrp="1"/>
          </p:cNvSpPr>
          <p:nvPr>
            <p:ph type="body" idx="1"/>
          </p:nvPr>
        </p:nvSpPr>
        <p:spPr/>
        <p:txBody>
          <a:bodyPr/>
          <a:lstStyle/>
          <a:p>
            <a:pPr algn="ctr"/>
            <a:r>
              <a:rPr lang="en-US" dirty="0" smtClean="0"/>
              <a:t>Horseshoe Cirque – Sedimentary Rock</a:t>
            </a:r>
            <a:endParaRPr lang="en-US" dirty="0"/>
          </a:p>
        </p:txBody>
      </p:sp>
      <p:pic>
        <p:nvPicPr>
          <p:cNvPr id="4" name="Content Placeholder 3"/>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628107"/>
            <a:ext cx="5157787" cy="3438524"/>
          </a:xfrm>
        </p:spPr>
      </p:pic>
      <p:sp>
        <p:nvSpPr>
          <p:cNvPr id="5" name="Text Placeholder 4"/>
          <p:cNvSpPr>
            <a:spLocks noGrp="1"/>
          </p:cNvSpPr>
          <p:nvPr>
            <p:ph type="body" sz="quarter" idx="3"/>
          </p:nvPr>
        </p:nvSpPr>
        <p:spPr/>
        <p:txBody>
          <a:bodyPr/>
          <a:lstStyle/>
          <a:p>
            <a:pPr algn="ctr"/>
            <a:r>
              <a:rPr lang="en-US" dirty="0" smtClean="0"/>
              <a:t>Quail Cirque – Crustal Rock</a:t>
            </a:r>
            <a:endParaRPr lang="en-US" dirty="0"/>
          </a:p>
        </p:txBody>
      </p:sp>
      <p:pic>
        <p:nvPicPr>
          <p:cNvPr id="7" name="Content Placeholder 6"/>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619640"/>
            <a:ext cx="5183187" cy="3455458"/>
          </a:xfrm>
        </p:spPr>
      </p:pic>
    </p:spTree>
    <p:extLst>
      <p:ext uri="{BB962C8B-B14F-4D97-AF65-F5344CB8AC3E}">
        <p14:creationId xmlns:p14="http://schemas.microsoft.com/office/powerpoint/2010/main" val="1944528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Landforms</a:t>
            </a:r>
            <a:endParaRPr lang="en-US" dirty="0"/>
          </a:p>
        </p:txBody>
      </p:sp>
      <p:sp>
        <p:nvSpPr>
          <p:cNvPr id="3" name="Text Placeholder 2"/>
          <p:cNvSpPr>
            <a:spLocks noGrp="1"/>
          </p:cNvSpPr>
          <p:nvPr>
            <p:ph type="body" idx="1"/>
          </p:nvPr>
        </p:nvSpPr>
        <p:spPr/>
        <p:txBody>
          <a:bodyPr/>
          <a:lstStyle/>
          <a:p>
            <a:pPr algn="ctr"/>
            <a:r>
              <a:rPr lang="en-US" dirty="0" smtClean="0"/>
              <a:t>Trough – Mt. Hope</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628107"/>
            <a:ext cx="5157787" cy="3438524"/>
          </a:xfrm>
        </p:spPr>
      </p:pic>
      <p:sp>
        <p:nvSpPr>
          <p:cNvPr id="5" name="Text Placeholder 4"/>
          <p:cNvSpPr>
            <a:spLocks noGrp="1"/>
          </p:cNvSpPr>
          <p:nvPr>
            <p:ph type="body" sz="quarter" idx="3"/>
          </p:nvPr>
        </p:nvSpPr>
        <p:spPr/>
        <p:txBody>
          <a:bodyPr/>
          <a:lstStyle/>
          <a:p>
            <a:pPr algn="ctr"/>
            <a:r>
              <a:rPr lang="en-US" dirty="0" smtClean="0"/>
              <a:t>Hanging Valley – Mt. Oxford</a:t>
            </a:r>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619640"/>
            <a:ext cx="5183187" cy="3455458"/>
          </a:xfrm>
        </p:spPr>
      </p:pic>
    </p:spTree>
    <p:extLst>
      <p:ext uri="{BB962C8B-B14F-4D97-AF65-F5344CB8AC3E}">
        <p14:creationId xmlns:p14="http://schemas.microsoft.com/office/powerpoint/2010/main" val="3289951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Glaciation</a:t>
            </a:r>
            <a:endParaRPr lang="en-US" dirty="0"/>
          </a:p>
        </p:txBody>
      </p:sp>
      <p:sp>
        <p:nvSpPr>
          <p:cNvPr id="3" name="Content Placeholder 2"/>
          <p:cNvSpPr>
            <a:spLocks noGrp="1"/>
          </p:cNvSpPr>
          <p:nvPr>
            <p:ph idx="1"/>
          </p:nvPr>
        </p:nvSpPr>
        <p:spPr/>
        <p:txBody>
          <a:bodyPr/>
          <a:lstStyle/>
          <a:p>
            <a:r>
              <a:rPr lang="en-US" dirty="0" smtClean="0"/>
              <a:t>Landforms (cont.)</a:t>
            </a:r>
          </a:p>
          <a:p>
            <a:pPr lvl="1"/>
            <a:r>
              <a:rPr lang="en-US" dirty="0" smtClean="0"/>
              <a:t>Arête</a:t>
            </a:r>
          </a:p>
          <a:p>
            <a:pPr lvl="2"/>
            <a:r>
              <a:rPr lang="en-US" dirty="0" smtClean="0"/>
              <a:t>Sharp-edged, sinewave-like ridge left from glaciation on both sides of a divide</a:t>
            </a:r>
          </a:p>
          <a:p>
            <a:pPr lvl="2"/>
            <a:r>
              <a:rPr lang="en-US" dirty="0" smtClean="0"/>
              <a:t>Often caused by the enlargement of cirques, reducing the divide to a narrow knifelike partition or by the reduction of the divide by the movement of two parallel tongues of ice on both sides</a:t>
            </a:r>
          </a:p>
          <a:p>
            <a:pPr lvl="1"/>
            <a:r>
              <a:rPr lang="en-US" dirty="0" smtClean="0"/>
              <a:t>Horn</a:t>
            </a:r>
          </a:p>
          <a:p>
            <a:pPr lvl="2"/>
            <a:r>
              <a:rPr lang="en-US" dirty="0" smtClean="0"/>
              <a:t>A sharp pyramid-like peak projecting above the surroundings, often on an arête</a:t>
            </a:r>
          </a:p>
          <a:p>
            <a:pPr lvl="2"/>
            <a:r>
              <a:rPr lang="en-US" dirty="0" smtClean="0"/>
              <a:t>In the case of a spire like Uncompahgre Peak or the Matterhorn, cirques around a single high area can be the cause</a:t>
            </a:r>
            <a:endParaRPr lang="en-US" dirty="0"/>
          </a:p>
        </p:txBody>
      </p:sp>
    </p:spTree>
    <p:extLst>
      <p:ext uri="{BB962C8B-B14F-4D97-AF65-F5344CB8AC3E}">
        <p14:creationId xmlns:p14="http://schemas.microsoft.com/office/powerpoint/2010/main" val="4139630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Landforms</a:t>
            </a:r>
            <a:endParaRPr lang="en-US" dirty="0"/>
          </a:p>
        </p:txBody>
      </p:sp>
      <p:sp>
        <p:nvSpPr>
          <p:cNvPr id="3" name="Text Placeholder 2"/>
          <p:cNvSpPr>
            <a:spLocks noGrp="1"/>
          </p:cNvSpPr>
          <p:nvPr>
            <p:ph type="body" idx="1"/>
          </p:nvPr>
        </p:nvSpPr>
        <p:spPr/>
        <p:txBody>
          <a:bodyPr/>
          <a:lstStyle/>
          <a:p>
            <a:pPr algn="ctr"/>
            <a:r>
              <a:rPr lang="en-US" dirty="0" smtClean="0"/>
              <a:t>Horns – Uncompahgre/Wetterhorn</a:t>
            </a:r>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628107"/>
            <a:ext cx="5157787" cy="3438524"/>
          </a:xfrm>
        </p:spPr>
      </p:pic>
      <p:sp>
        <p:nvSpPr>
          <p:cNvPr id="4" name="Text Placeholder 3"/>
          <p:cNvSpPr>
            <a:spLocks noGrp="1"/>
          </p:cNvSpPr>
          <p:nvPr>
            <p:ph type="body" sz="quarter" idx="3"/>
          </p:nvPr>
        </p:nvSpPr>
        <p:spPr/>
        <p:txBody>
          <a:bodyPr/>
          <a:lstStyle/>
          <a:p>
            <a:pPr algn="ctr"/>
            <a:r>
              <a:rPr lang="en-US" dirty="0" smtClean="0"/>
              <a:t>Arête – American Basin</a:t>
            </a:r>
            <a:endParaRPr lang="en-US" dirty="0"/>
          </a:p>
        </p:txBody>
      </p:sp>
      <p:pic>
        <p:nvPicPr>
          <p:cNvPr id="6" name="Content Placeholder 5"/>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619640"/>
            <a:ext cx="5183187" cy="3455458"/>
          </a:xfrm>
        </p:spPr>
      </p:pic>
    </p:spTree>
    <p:extLst>
      <p:ext uri="{BB962C8B-B14F-4D97-AF65-F5344CB8AC3E}">
        <p14:creationId xmlns:p14="http://schemas.microsoft.com/office/powerpoint/2010/main" val="2267873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125"/>
            <a:ext cx="10515600" cy="981075"/>
          </a:xfrm>
        </p:spPr>
        <p:txBody>
          <a:bodyPr/>
          <a:lstStyle/>
          <a:p>
            <a:pPr algn="ctr"/>
            <a:r>
              <a:rPr lang="en-US" dirty="0" smtClean="0"/>
              <a:t>Glaciation</a:t>
            </a:r>
            <a:endParaRPr lang="en-US" dirty="0"/>
          </a:p>
        </p:txBody>
      </p:sp>
      <p:sp>
        <p:nvSpPr>
          <p:cNvPr id="3" name="Content Placeholder 2"/>
          <p:cNvSpPr>
            <a:spLocks noGrp="1"/>
          </p:cNvSpPr>
          <p:nvPr>
            <p:ph idx="1"/>
          </p:nvPr>
        </p:nvSpPr>
        <p:spPr>
          <a:xfrm>
            <a:off x="838200" y="1092200"/>
            <a:ext cx="10515600" cy="5524500"/>
          </a:xfrm>
        </p:spPr>
        <p:txBody>
          <a:bodyPr>
            <a:normAutofit fontScale="92500" lnSpcReduction="10000"/>
          </a:bodyPr>
          <a:lstStyle/>
          <a:p>
            <a:r>
              <a:rPr lang="en-US" dirty="0" smtClean="0"/>
              <a:t>Glacial Deposits (or Glacial Drift)</a:t>
            </a:r>
          </a:p>
          <a:p>
            <a:pPr lvl="1"/>
            <a:r>
              <a:rPr lang="en-US" dirty="0" smtClean="0"/>
              <a:t>All sediments of glacial origin</a:t>
            </a:r>
          </a:p>
          <a:p>
            <a:pPr lvl="1"/>
            <a:r>
              <a:rPr lang="en-US" dirty="0" smtClean="0"/>
              <a:t>Till</a:t>
            </a:r>
          </a:p>
          <a:p>
            <a:pPr lvl="2"/>
            <a:r>
              <a:rPr lang="en-US" dirty="0" smtClean="0"/>
              <a:t>Materials deposited directly by glacial ice and, thus, unsorted and non-stratified mixtures of glacially-carved materials of many particle sizes</a:t>
            </a:r>
          </a:p>
          <a:p>
            <a:pPr lvl="1"/>
            <a:r>
              <a:rPr lang="en-US" dirty="0" smtClean="0"/>
              <a:t>Stratified Drift</a:t>
            </a:r>
          </a:p>
          <a:p>
            <a:pPr lvl="2"/>
            <a:r>
              <a:rPr lang="en-US" dirty="0" smtClean="0"/>
              <a:t>Materials deposited by glacial meltwater and, thus, sorted according to the size and weight of the material</a:t>
            </a:r>
          </a:p>
          <a:p>
            <a:pPr lvl="2"/>
            <a:r>
              <a:rPr lang="en-US" dirty="0" smtClean="0"/>
              <a:t>Often consists largely of sand and gravel</a:t>
            </a:r>
          </a:p>
          <a:p>
            <a:pPr lvl="1"/>
            <a:r>
              <a:rPr lang="en-US" dirty="0" smtClean="0"/>
              <a:t>Glacial Erratics</a:t>
            </a:r>
          </a:p>
          <a:p>
            <a:pPr lvl="2"/>
            <a:r>
              <a:rPr lang="en-US" dirty="0" smtClean="0"/>
              <a:t>Boulders (often very large) found in the till or lying on the ground surface that are usually different from the bedrock below</a:t>
            </a:r>
          </a:p>
          <a:p>
            <a:pPr lvl="2"/>
            <a:r>
              <a:rPr lang="en-US" dirty="0" smtClean="0"/>
              <a:t>Dropped directly out of the glacial ice as a glacier recedes</a:t>
            </a:r>
          </a:p>
          <a:p>
            <a:pPr lvl="1"/>
            <a:r>
              <a:rPr lang="en-US" dirty="0" smtClean="0"/>
              <a:t>Glacial Outwash</a:t>
            </a:r>
          </a:p>
          <a:p>
            <a:pPr lvl="2"/>
            <a:r>
              <a:rPr lang="en-US" dirty="0" smtClean="0"/>
              <a:t>Water from a melting glacier, full of suspended materials,  sweeps out in front of melting ice, slows down, and drops most of its bed load</a:t>
            </a:r>
          </a:p>
          <a:p>
            <a:pPr lvl="2"/>
            <a:r>
              <a:rPr lang="en-US" dirty="0" smtClean="0"/>
              <a:t>Meltwater weaves a complex pattern of braided channels building a broad ramp-like surface of stratified drift adjacent to the downstream edge of the terminus of glacial advance</a:t>
            </a:r>
          </a:p>
          <a:p>
            <a:pPr lvl="2"/>
            <a:endParaRPr lang="en-US" dirty="0" smtClean="0"/>
          </a:p>
          <a:p>
            <a:pPr lvl="2"/>
            <a:endParaRPr lang="en-US" dirty="0" smtClean="0"/>
          </a:p>
          <a:p>
            <a:pPr lvl="2"/>
            <a:endParaRPr lang="en-US" dirty="0"/>
          </a:p>
        </p:txBody>
      </p:sp>
    </p:spTree>
    <p:extLst>
      <p:ext uri="{BB962C8B-B14F-4D97-AF65-F5344CB8AC3E}">
        <p14:creationId xmlns:p14="http://schemas.microsoft.com/office/powerpoint/2010/main" val="1440172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Glaciation</a:t>
            </a:r>
            <a:endParaRPr lang="en-US" dirty="0"/>
          </a:p>
        </p:txBody>
      </p:sp>
      <p:sp>
        <p:nvSpPr>
          <p:cNvPr id="3" name="Content Placeholder 2"/>
          <p:cNvSpPr>
            <a:spLocks noGrp="1"/>
          </p:cNvSpPr>
          <p:nvPr>
            <p:ph idx="1"/>
          </p:nvPr>
        </p:nvSpPr>
        <p:spPr>
          <a:xfrm>
            <a:off x="838200" y="1325562"/>
            <a:ext cx="10515600" cy="5202238"/>
          </a:xfrm>
        </p:spPr>
        <p:txBody>
          <a:bodyPr>
            <a:normAutofit fontScale="92500" lnSpcReduction="10000"/>
          </a:bodyPr>
          <a:lstStyle/>
          <a:p>
            <a:r>
              <a:rPr lang="en-US" dirty="0" smtClean="0"/>
              <a:t>Moraines</a:t>
            </a:r>
          </a:p>
          <a:p>
            <a:pPr lvl="1"/>
            <a:r>
              <a:rPr lang="en-US" dirty="0" smtClean="0"/>
              <a:t>Lateral Moraine</a:t>
            </a:r>
          </a:p>
          <a:p>
            <a:pPr lvl="2"/>
            <a:r>
              <a:rPr lang="en-US" dirty="0" smtClean="0"/>
              <a:t>Large amount of materials from the erosion of the sides of a valley glacier left as ridges when the glacier recedes</a:t>
            </a:r>
          </a:p>
          <a:p>
            <a:pPr lvl="1"/>
            <a:r>
              <a:rPr lang="en-US" dirty="0" smtClean="0"/>
              <a:t>Medial Moraine</a:t>
            </a:r>
          </a:p>
          <a:p>
            <a:pPr lvl="2"/>
            <a:r>
              <a:rPr lang="en-US" dirty="0" smtClean="0"/>
              <a:t>Formed when two valley glaciers merge to form one ice stream</a:t>
            </a:r>
          </a:p>
          <a:p>
            <a:pPr lvl="2"/>
            <a:r>
              <a:rPr lang="en-US" dirty="0" smtClean="0"/>
              <a:t>Till carried along the edges of each glacier joins to form a single dark strip of debris within the enlarged glacier</a:t>
            </a:r>
          </a:p>
          <a:p>
            <a:pPr lvl="2"/>
            <a:r>
              <a:rPr lang="en-US" dirty="0" smtClean="0"/>
              <a:t>Could not form if the ice did not move downvalley</a:t>
            </a:r>
          </a:p>
          <a:p>
            <a:pPr lvl="1"/>
            <a:r>
              <a:rPr lang="en-US" dirty="0" smtClean="0"/>
              <a:t>End (or Terminal) Moraine</a:t>
            </a:r>
          </a:p>
          <a:p>
            <a:pPr lvl="2"/>
            <a:r>
              <a:rPr lang="en-US" dirty="0" smtClean="0"/>
              <a:t>A ridge of till that forms at the terminus of a glacier</a:t>
            </a:r>
          </a:p>
          <a:p>
            <a:pPr lvl="2"/>
            <a:r>
              <a:rPr lang="en-US" dirty="0" smtClean="0"/>
              <a:t>Deposited when there is a state of equilibrium between ablation and accumulation</a:t>
            </a:r>
          </a:p>
          <a:p>
            <a:pPr lvl="2"/>
            <a:r>
              <a:rPr lang="en-US" dirty="0" smtClean="0"/>
              <a:t>As ice melts, till is dropped and the end moraine grows</a:t>
            </a:r>
          </a:p>
          <a:p>
            <a:pPr lvl="2"/>
            <a:r>
              <a:rPr lang="en-US" dirty="0" smtClean="0"/>
              <a:t>The longer the ice front remains stable, the larger the moraine will grow</a:t>
            </a:r>
          </a:p>
          <a:p>
            <a:pPr lvl="1"/>
            <a:r>
              <a:rPr lang="en-US" smtClean="0"/>
              <a:t>Kettles</a:t>
            </a:r>
            <a:endParaRPr lang="en-US" dirty="0" smtClean="0"/>
          </a:p>
          <a:p>
            <a:pPr lvl="2"/>
            <a:r>
              <a:rPr lang="en-US" dirty="0" smtClean="0"/>
              <a:t>Basins or depressions in outwash plains and till deposits formed from buried blocks of ice in the glacial drift that eventually melt (often later filling with water)</a:t>
            </a:r>
            <a:endParaRPr lang="en-US" dirty="0"/>
          </a:p>
        </p:txBody>
      </p:sp>
    </p:spTree>
    <p:extLst>
      <p:ext uri="{BB962C8B-B14F-4D97-AF65-F5344CB8AC3E}">
        <p14:creationId xmlns:p14="http://schemas.microsoft.com/office/powerpoint/2010/main" val="115506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Moraines</a:t>
            </a:r>
            <a:endParaRPr lang="en-US" dirty="0"/>
          </a:p>
        </p:txBody>
      </p:sp>
      <p:sp>
        <p:nvSpPr>
          <p:cNvPr id="3" name="Text Placeholder 2"/>
          <p:cNvSpPr>
            <a:spLocks noGrp="1"/>
          </p:cNvSpPr>
          <p:nvPr>
            <p:ph type="body" idx="1"/>
          </p:nvPr>
        </p:nvSpPr>
        <p:spPr/>
        <p:txBody>
          <a:bodyPr/>
          <a:lstStyle/>
          <a:p>
            <a:pPr algn="ctr"/>
            <a:r>
              <a:rPr lang="en-US" dirty="0" smtClean="0"/>
              <a:t>Lateral Moraines – Clear Creek</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628107"/>
            <a:ext cx="5157787" cy="3438524"/>
          </a:xfrm>
        </p:spPr>
      </p:pic>
      <p:sp>
        <p:nvSpPr>
          <p:cNvPr id="5" name="Text Placeholder 4"/>
          <p:cNvSpPr>
            <a:spLocks noGrp="1"/>
          </p:cNvSpPr>
          <p:nvPr>
            <p:ph type="body" sz="quarter" idx="3"/>
          </p:nvPr>
        </p:nvSpPr>
        <p:spPr/>
        <p:txBody>
          <a:bodyPr/>
          <a:lstStyle/>
          <a:p>
            <a:pPr algn="ctr"/>
            <a:r>
              <a:rPr lang="en-US" dirty="0" smtClean="0"/>
              <a:t>End Moraine – Twin Lakes</a:t>
            </a:r>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619640"/>
            <a:ext cx="5183188" cy="3455458"/>
          </a:xfrm>
        </p:spPr>
      </p:pic>
    </p:spTree>
    <p:extLst>
      <p:ext uri="{BB962C8B-B14F-4D97-AF65-F5344CB8AC3E}">
        <p14:creationId xmlns:p14="http://schemas.microsoft.com/office/powerpoint/2010/main" val="1118153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Landforms</a:t>
            </a:r>
            <a:endParaRPr lang="en-US" dirty="0"/>
          </a:p>
        </p:txBody>
      </p:sp>
      <p:sp>
        <p:nvSpPr>
          <p:cNvPr id="3" name="Text Placeholder 2"/>
          <p:cNvSpPr>
            <a:spLocks noGrp="1"/>
          </p:cNvSpPr>
          <p:nvPr>
            <p:ph type="body" idx="1"/>
          </p:nvPr>
        </p:nvSpPr>
        <p:spPr/>
        <p:txBody>
          <a:bodyPr/>
          <a:lstStyle/>
          <a:p>
            <a:pPr algn="ctr"/>
            <a:r>
              <a:rPr lang="en-US" dirty="0" smtClean="0"/>
              <a:t>Kettles</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9788" y="2628107"/>
            <a:ext cx="5157787" cy="3438524"/>
          </a:xfrm>
        </p:spPr>
      </p:pic>
      <p:sp>
        <p:nvSpPr>
          <p:cNvPr id="5" name="Text Placeholder 4"/>
          <p:cNvSpPr>
            <a:spLocks noGrp="1"/>
          </p:cNvSpPr>
          <p:nvPr>
            <p:ph type="body" sz="quarter" idx="3"/>
          </p:nvPr>
        </p:nvSpPr>
        <p:spPr/>
        <p:txBody>
          <a:bodyPr/>
          <a:lstStyle/>
          <a:p>
            <a:pPr algn="ctr"/>
            <a:r>
              <a:rPr lang="en-US" dirty="0" smtClean="0"/>
              <a:t>Glacial Erratics</a:t>
            </a:r>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067990" y="2628107"/>
            <a:ext cx="5192169" cy="3438523"/>
          </a:xfrm>
        </p:spPr>
      </p:pic>
    </p:spTree>
    <p:extLst>
      <p:ext uri="{BB962C8B-B14F-4D97-AF65-F5344CB8AC3E}">
        <p14:creationId xmlns:p14="http://schemas.microsoft.com/office/powerpoint/2010/main" val="2182686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Landforms</a:t>
            </a:r>
            <a:endParaRPr lang="en-US" dirty="0"/>
          </a:p>
        </p:txBody>
      </p:sp>
      <p:sp>
        <p:nvSpPr>
          <p:cNvPr id="3" name="Text Placeholder 2"/>
          <p:cNvSpPr>
            <a:spLocks noGrp="1"/>
          </p:cNvSpPr>
          <p:nvPr>
            <p:ph type="body" idx="1"/>
          </p:nvPr>
        </p:nvSpPr>
        <p:spPr/>
        <p:txBody>
          <a:bodyPr/>
          <a:lstStyle/>
          <a:p>
            <a:pPr algn="ctr"/>
            <a:r>
              <a:rPr lang="en-US" dirty="0" smtClean="0"/>
              <a:t>Mt. Massive</a:t>
            </a:r>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62289" y="2505075"/>
            <a:ext cx="4912784" cy="3684588"/>
          </a:xfrm>
        </p:spPr>
      </p:pic>
      <p:sp>
        <p:nvSpPr>
          <p:cNvPr id="5" name="Text Placeholder 4"/>
          <p:cNvSpPr>
            <a:spLocks noGrp="1"/>
          </p:cNvSpPr>
          <p:nvPr>
            <p:ph type="body" sz="quarter" idx="3"/>
          </p:nvPr>
        </p:nvSpPr>
        <p:spPr/>
        <p:txBody>
          <a:bodyPr/>
          <a:lstStyle/>
          <a:p>
            <a:pPr algn="ctr"/>
            <a:r>
              <a:rPr lang="en-US" dirty="0" smtClean="0"/>
              <a:t>Mt. Lincoln</a:t>
            </a:r>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72200" y="2619640"/>
            <a:ext cx="5183188" cy="3455458"/>
          </a:xfrm>
        </p:spPr>
      </p:pic>
    </p:spTree>
    <p:extLst>
      <p:ext uri="{BB962C8B-B14F-4D97-AF65-F5344CB8AC3E}">
        <p14:creationId xmlns:p14="http://schemas.microsoft.com/office/powerpoint/2010/main" val="3856312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1525</Words>
  <Application>Microsoft Office PowerPoint</Application>
  <PresentationFormat>Widescreen</PresentationFormat>
  <Paragraphs>151</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Glaciers and Glaciation</vt:lpstr>
      <vt:lpstr>Glaciers</vt:lpstr>
      <vt:lpstr>Glaciers</vt:lpstr>
      <vt:lpstr>Alpine Glaciers</vt:lpstr>
      <vt:lpstr>Glaciers</vt:lpstr>
      <vt:lpstr>Glaciers</vt:lpstr>
      <vt:lpstr>Rock Glaciers</vt:lpstr>
      <vt:lpstr>Rock Glaciers</vt:lpstr>
      <vt:lpstr>Glaciers</vt:lpstr>
      <vt:lpstr>Glaciation</vt:lpstr>
      <vt:lpstr>Glaciation</vt:lpstr>
      <vt:lpstr>Landforms</vt:lpstr>
      <vt:lpstr>Landforms</vt:lpstr>
      <vt:lpstr>Glaciation</vt:lpstr>
      <vt:lpstr>Landforms</vt:lpstr>
      <vt:lpstr>Glaciation</vt:lpstr>
      <vt:lpstr>Glaciation</vt:lpstr>
      <vt:lpstr>Moraines</vt:lpstr>
      <vt:lpstr>Landforms</vt:lpstr>
      <vt:lpstr>Landforms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Glaciers and Glaciation</dc:title>
  <dc:creator>Robert Hickey</dc:creator>
  <cp:lastModifiedBy>Robert Hickey</cp:lastModifiedBy>
  <cp:revision>58</cp:revision>
  <cp:lastPrinted>2018-09-13T15:51:23Z</cp:lastPrinted>
  <dcterms:created xsi:type="dcterms:W3CDTF">2015-03-24T15:19:59Z</dcterms:created>
  <dcterms:modified xsi:type="dcterms:W3CDTF">2022-06-08T21:27:44Z</dcterms:modified>
</cp:coreProperties>
</file>