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56" r:id="rId2"/>
    <p:sldId id="261" r:id="rId3"/>
    <p:sldId id="262" r:id="rId4"/>
    <p:sldId id="268" r:id="rId5"/>
    <p:sldId id="263" r:id="rId6"/>
    <p:sldId id="264" r:id="rId7"/>
    <p:sldId id="265" r:id="rId8"/>
    <p:sldId id="271" r:id="rId9"/>
    <p:sldId id="272" r:id="rId10"/>
    <p:sldId id="273" r:id="rId11"/>
    <p:sldId id="274" r:id="rId12"/>
    <p:sldId id="275" r:id="rId13"/>
    <p:sldId id="269" r:id="rId14"/>
    <p:sldId id="276" r:id="rId15"/>
    <p:sldId id="280" r:id="rId16"/>
    <p:sldId id="277" r:id="rId17"/>
    <p:sldId id="278" r:id="rId18"/>
    <p:sldId id="279" r:id="rId19"/>
    <p:sldId id="267" r:id="rId20"/>
  </p:sldIdLst>
  <p:sldSz cx="9144000" cy="6858000" type="screen4x3"/>
  <p:notesSz cx="7010400" cy="9296400"/>
  <p:defaultTex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9" d="100"/>
          <a:sy n="109" d="100"/>
        </p:scale>
        <p:origin x="1668" y="11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338" y="0"/>
            <a:ext cx="3038475" cy="466725"/>
          </a:xfrm>
          <a:prstGeom prst="rect">
            <a:avLst/>
          </a:prstGeom>
        </p:spPr>
        <p:txBody>
          <a:bodyPr vert="horz" lIns="91440" tIns="45720" rIns="91440" bIns="45720" rtlCol="0"/>
          <a:lstStyle>
            <a:lvl1pPr algn="r">
              <a:defRPr sz="1200"/>
            </a:lvl1pPr>
          </a:lstStyle>
          <a:p>
            <a:fld id="{DB5AD008-09F1-4ACB-A79B-858AE2563F6C}" type="datetimeFigureOut">
              <a:rPr lang="en-US" smtClean="0"/>
              <a:t>8/7/2022</a:t>
            </a:fld>
            <a:endParaRPr lang="en-US"/>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73575"/>
            <a:ext cx="5607050" cy="3660775"/>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8" y="8829675"/>
            <a:ext cx="3038475" cy="466725"/>
          </a:xfrm>
          <a:prstGeom prst="rect">
            <a:avLst/>
          </a:prstGeom>
        </p:spPr>
        <p:txBody>
          <a:bodyPr vert="horz" lIns="91440" tIns="45720" rIns="91440" bIns="45720" rtlCol="0" anchor="b"/>
          <a:lstStyle>
            <a:lvl1pPr algn="r">
              <a:defRPr sz="1200"/>
            </a:lvl1pPr>
          </a:lstStyle>
          <a:p>
            <a:fld id="{EF4829B9-DAB5-4524-B678-AFA02F29412A}" type="slidenum">
              <a:rPr lang="en-US" smtClean="0"/>
              <a:t>‹#›</a:t>
            </a:fld>
            <a:endParaRPr lang="en-US"/>
          </a:p>
        </p:txBody>
      </p:sp>
    </p:spTree>
    <p:extLst>
      <p:ext uri="{BB962C8B-B14F-4D97-AF65-F5344CB8AC3E}">
        <p14:creationId xmlns:p14="http://schemas.microsoft.com/office/powerpoint/2010/main" val="37531445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05C7387-67DD-4E6B-A753-E4616BECDAC6}" type="slidenum">
              <a:rPr lang="en-US" smtClean="0"/>
              <a:t>11</a:t>
            </a:fld>
            <a:endParaRPr lang="en-US"/>
          </a:p>
        </p:txBody>
      </p:sp>
    </p:spTree>
    <p:extLst>
      <p:ext uri="{BB962C8B-B14F-4D97-AF65-F5344CB8AC3E}">
        <p14:creationId xmlns:p14="http://schemas.microsoft.com/office/powerpoint/2010/main" val="14914138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05C7387-67DD-4E6B-A753-E4616BECDAC6}" type="slidenum">
              <a:rPr lang="en-US" smtClean="0"/>
              <a:t>15</a:t>
            </a:fld>
            <a:endParaRPr lang="en-US"/>
          </a:p>
        </p:txBody>
      </p:sp>
    </p:spTree>
    <p:extLst>
      <p:ext uri="{BB962C8B-B14F-4D97-AF65-F5344CB8AC3E}">
        <p14:creationId xmlns:p14="http://schemas.microsoft.com/office/powerpoint/2010/main" val="28770253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05C7387-67DD-4E6B-A753-E4616BECDAC6}" type="slidenum">
              <a:rPr lang="en-US" smtClean="0"/>
              <a:t>18</a:t>
            </a:fld>
            <a:endParaRPr lang="en-US"/>
          </a:p>
        </p:txBody>
      </p:sp>
    </p:spTree>
    <p:extLst>
      <p:ext uri="{BB962C8B-B14F-4D97-AF65-F5344CB8AC3E}">
        <p14:creationId xmlns:p14="http://schemas.microsoft.com/office/powerpoint/2010/main" val="36721635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25D6C5C9-44F9-483D-935F-92E7752F80DB}" type="slidenum">
              <a:rPr lang="en-US" altLang="en-US"/>
              <a:pPr/>
              <a:t>‹#›</a:t>
            </a:fld>
            <a:endParaRPr lang="en-US" altLang="en-US"/>
          </a:p>
        </p:txBody>
      </p:sp>
    </p:spTree>
    <p:extLst>
      <p:ext uri="{BB962C8B-B14F-4D97-AF65-F5344CB8AC3E}">
        <p14:creationId xmlns:p14="http://schemas.microsoft.com/office/powerpoint/2010/main" val="32607156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0F0D8F60-F8D1-42DD-9769-0E94BD98757F}" type="slidenum">
              <a:rPr lang="en-US" altLang="en-US"/>
              <a:pPr/>
              <a:t>‹#›</a:t>
            </a:fld>
            <a:endParaRPr lang="en-US" altLang="en-US"/>
          </a:p>
        </p:txBody>
      </p:sp>
    </p:spTree>
    <p:extLst>
      <p:ext uri="{BB962C8B-B14F-4D97-AF65-F5344CB8AC3E}">
        <p14:creationId xmlns:p14="http://schemas.microsoft.com/office/powerpoint/2010/main" val="20913621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6ECF1FEB-1359-4A15-89B1-174F413D2E30}" type="slidenum">
              <a:rPr lang="en-US" altLang="en-US"/>
              <a:pPr/>
              <a:t>‹#›</a:t>
            </a:fld>
            <a:endParaRPr lang="en-US" altLang="en-US"/>
          </a:p>
        </p:txBody>
      </p:sp>
    </p:spTree>
    <p:extLst>
      <p:ext uri="{BB962C8B-B14F-4D97-AF65-F5344CB8AC3E}">
        <p14:creationId xmlns:p14="http://schemas.microsoft.com/office/powerpoint/2010/main" val="38347763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ltLang="en-US"/>
          </a:p>
        </p:txBody>
      </p:sp>
      <p:sp>
        <p:nvSpPr>
          <p:cNvPr id="6" name="Footer Placeholder 5"/>
          <p:cNvSpPr>
            <a:spLocks noGrp="1"/>
          </p:cNvSpPr>
          <p:nvPr>
            <p:ph type="ftr" sz="quarter" idx="11"/>
          </p:nvPr>
        </p:nvSpPr>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2C460818-0062-4118-89B8-6AC4CED098D5}" type="slidenum">
              <a:rPr lang="en-US" altLang="en-US"/>
              <a:pPr/>
              <a:t>‹#›</a:t>
            </a:fld>
            <a:endParaRPr lang="en-US" altLang="en-US"/>
          </a:p>
        </p:txBody>
      </p:sp>
    </p:spTree>
    <p:extLst>
      <p:ext uri="{BB962C8B-B14F-4D97-AF65-F5344CB8AC3E}">
        <p14:creationId xmlns:p14="http://schemas.microsoft.com/office/powerpoint/2010/main" val="11763539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ltLang="en-US"/>
          </a:p>
        </p:txBody>
      </p:sp>
      <p:sp>
        <p:nvSpPr>
          <p:cNvPr id="8" name="Footer Placeholder 7"/>
          <p:cNvSpPr>
            <a:spLocks noGrp="1"/>
          </p:cNvSpPr>
          <p:nvPr>
            <p:ph type="ftr" sz="quarter" idx="11"/>
          </p:nvPr>
        </p:nvSpPr>
        <p:spPr/>
        <p:txBody>
          <a:bodyPr/>
          <a:lstStyle>
            <a:lvl1pPr>
              <a:defRPr/>
            </a:lvl1pPr>
          </a:lstStyle>
          <a:p>
            <a:endParaRPr lang="en-US" altLang="en-US"/>
          </a:p>
        </p:txBody>
      </p:sp>
      <p:sp>
        <p:nvSpPr>
          <p:cNvPr id="9" name="Slide Number Placeholder 8"/>
          <p:cNvSpPr>
            <a:spLocks noGrp="1"/>
          </p:cNvSpPr>
          <p:nvPr>
            <p:ph type="sldNum" sz="quarter" idx="12"/>
          </p:nvPr>
        </p:nvSpPr>
        <p:spPr/>
        <p:txBody>
          <a:bodyPr/>
          <a:lstStyle>
            <a:lvl1pPr>
              <a:defRPr/>
            </a:lvl1pPr>
          </a:lstStyle>
          <a:p>
            <a:fld id="{978DA634-052A-4CCC-A638-4733C7D6E89B}" type="slidenum">
              <a:rPr lang="en-US" altLang="en-US"/>
              <a:pPr/>
              <a:t>‹#›</a:t>
            </a:fld>
            <a:endParaRPr lang="en-US" altLang="en-US"/>
          </a:p>
        </p:txBody>
      </p:sp>
    </p:spTree>
    <p:extLst>
      <p:ext uri="{BB962C8B-B14F-4D97-AF65-F5344CB8AC3E}">
        <p14:creationId xmlns:p14="http://schemas.microsoft.com/office/powerpoint/2010/main" val="40824350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ltLang="en-US"/>
          </a:p>
        </p:txBody>
      </p:sp>
      <p:sp>
        <p:nvSpPr>
          <p:cNvPr id="4" name="Footer Placeholder 3"/>
          <p:cNvSpPr>
            <a:spLocks noGrp="1"/>
          </p:cNvSpPr>
          <p:nvPr>
            <p:ph type="ftr" sz="quarter" idx="11"/>
          </p:nvPr>
        </p:nvSpPr>
        <p:spPr/>
        <p:txBody>
          <a:bodyPr/>
          <a:lstStyle>
            <a:lvl1pPr>
              <a:defRPr/>
            </a:lvl1pPr>
          </a:lstStyle>
          <a:p>
            <a:endParaRPr lang="en-US" altLang="en-US"/>
          </a:p>
        </p:txBody>
      </p:sp>
      <p:sp>
        <p:nvSpPr>
          <p:cNvPr id="5" name="Slide Number Placeholder 4"/>
          <p:cNvSpPr>
            <a:spLocks noGrp="1"/>
          </p:cNvSpPr>
          <p:nvPr>
            <p:ph type="sldNum" sz="quarter" idx="12"/>
          </p:nvPr>
        </p:nvSpPr>
        <p:spPr/>
        <p:txBody>
          <a:bodyPr/>
          <a:lstStyle>
            <a:lvl1pPr>
              <a:defRPr/>
            </a:lvl1pPr>
          </a:lstStyle>
          <a:p>
            <a:fld id="{C93AFD83-AF47-470F-B38A-69C5626AE2E9}" type="slidenum">
              <a:rPr lang="en-US" altLang="en-US"/>
              <a:pPr/>
              <a:t>‹#›</a:t>
            </a:fld>
            <a:endParaRPr lang="en-US" altLang="en-US"/>
          </a:p>
        </p:txBody>
      </p:sp>
    </p:spTree>
    <p:extLst>
      <p:ext uri="{BB962C8B-B14F-4D97-AF65-F5344CB8AC3E}">
        <p14:creationId xmlns:p14="http://schemas.microsoft.com/office/powerpoint/2010/main" val="40014399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ltLang="en-US"/>
          </a:p>
        </p:txBody>
      </p:sp>
      <p:sp>
        <p:nvSpPr>
          <p:cNvPr id="3" name="Footer Placeholder 2"/>
          <p:cNvSpPr>
            <a:spLocks noGrp="1"/>
          </p:cNvSpPr>
          <p:nvPr>
            <p:ph type="ftr" sz="quarter" idx="11"/>
          </p:nvPr>
        </p:nvSpPr>
        <p:spPr/>
        <p:txBody>
          <a:bodyPr/>
          <a:lstStyle>
            <a:lvl1pPr>
              <a:defRPr/>
            </a:lvl1pPr>
          </a:lstStyle>
          <a:p>
            <a:endParaRPr lang="en-US" altLang="en-US"/>
          </a:p>
        </p:txBody>
      </p:sp>
      <p:sp>
        <p:nvSpPr>
          <p:cNvPr id="4" name="Slide Number Placeholder 3"/>
          <p:cNvSpPr>
            <a:spLocks noGrp="1"/>
          </p:cNvSpPr>
          <p:nvPr>
            <p:ph type="sldNum" sz="quarter" idx="12"/>
          </p:nvPr>
        </p:nvSpPr>
        <p:spPr/>
        <p:txBody>
          <a:bodyPr/>
          <a:lstStyle>
            <a:lvl1pPr>
              <a:defRPr/>
            </a:lvl1pPr>
          </a:lstStyle>
          <a:p>
            <a:fld id="{B49DA796-3FE6-4B34-A138-00319E46DB59}" type="slidenum">
              <a:rPr lang="en-US" altLang="en-US"/>
              <a:pPr/>
              <a:t>‹#›</a:t>
            </a:fld>
            <a:endParaRPr lang="en-US" altLang="en-US"/>
          </a:p>
        </p:txBody>
      </p:sp>
    </p:spTree>
    <p:extLst>
      <p:ext uri="{BB962C8B-B14F-4D97-AF65-F5344CB8AC3E}">
        <p14:creationId xmlns:p14="http://schemas.microsoft.com/office/powerpoint/2010/main" val="39753726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p>
        </p:txBody>
      </p:sp>
      <p:sp>
        <p:nvSpPr>
          <p:cNvPr id="6" name="Footer Placeholder 5"/>
          <p:cNvSpPr>
            <a:spLocks noGrp="1"/>
          </p:cNvSpPr>
          <p:nvPr>
            <p:ph type="ftr" sz="quarter" idx="11"/>
          </p:nvPr>
        </p:nvSpPr>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F30CF335-C6F4-4BA8-90EB-574E9A21A61A}" type="slidenum">
              <a:rPr lang="en-US" altLang="en-US"/>
              <a:pPr/>
              <a:t>‹#›</a:t>
            </a:fld>
            <a:endParaRPr lang="en-US" altLang="en-US"/>
          </a:p>
        </p:txBody>
      </p:sp>
    </p:spTree>
    <p:extLst>
      <p:ext uri="{BB962C8B-B14F-4D97-AF65-F5344CB8AC3E}">
        <p14:creationId xmlns:p14="http://schemas.microsoft.com/office/powerpoint/2010/main" val="41732675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p>
        </p:txBody>
      </p:sp>
      <p:sp>
        <p:nvSpPr>
          <p:cNvPr id="6" name="Footer Placeholder 5"/>
          <p:cNvSpPr>
            <a:spLocks noGrp="1"/>
          </p:cNvSpPr>
          <p:nvPr>
            <p:ph type="ftr" sz="quarter" idx="11"/>
          </p:nvPr>
        </p:nvSpPr>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D482BE0A-2EFC-4B87-9606-A51AC07D75FB}" type="slidenum">
              <a:rPr lang="en-US" altLang="en-US"/>
              <a:pPr/>
              <a:t>‹#›</a:t>
            </a:fld>
            <a:endParaRPr lang="en-US" altLang="en-US"/>
          </a:p>
        </p:txBody>
      </p:sp>
    </p:spTree>
    <p:extLst>
      <p:ext uri="{BB962C8B-B14F-4D97-AF65-F5344CB8AC3E}">
        <p14:creationId xmlns:p14="http://schemas.microsoft.com/office/powerpoint/2010/main" val="19856549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141A86B2-2C6C-4AC5-871C-F523570FC7A0}" type="slidenum">
              <a:rPr lang="en-US" altLang="en-US"/>
              <a:pPr/>
              <a:t>‹#›</a:t>
            </a:fld>
            <a:endParaRPr lang="en-US" altLang="en-US"/>
          </a:p>
        </p:txBody>
      </p:sp>
    </p:spTree>
    <p:extLst>
      <p:ext uri="{BB962C8B-B14F-4D97-AF65-F5344CB8AC3E}">
        <p14:creationId xmlns:p14="http://schemas.microsoft.com/office/powerpoint/2010/main" val="2059282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51D8398A-E910-418E-8F6B-A81627FF7068}" type="slidenum">
              <a:rPr lang="en-US" altLang="en-US"/>
              <a:pPr/>
              <a:t>‹#›</a:t>
            </a:fld>
            <a:endParaRPr lang="en-US" altLang="en-US"/>
          </a:p>
        </p:txBody>
      </p:sp>
    </p:spTree>
    <p:extLst>
      <p:ext uri="{BB962C8B-B14F-4D97-AF65-F5344CB8AC3E}">
        <p14:creationId xmlns:p14="http://schemas.microsoft.com/office/powerpoint/2010/main" val="16233163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fourObj">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457200" y="274638"/>
            <a:ext cx="8229600" cy="11430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457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57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245225"/>
            <a:ext cx="2133600" cy="476250"/>
          </a:xfrm>
        </p:spPr>
        <p:txBody>
          <a:bodyPr/>
          <a:lstStyle>
            <a:lvl1pPr>
              <a:defRPr/>
            </a:lvl1pPr>
          </a:lstStyle>
          <a:p>
            <a:endParaRPr lang="en-US" altLang="en-US"/>
          </a:p>
        </p:txBody>
      </p:sp>
      <p:sp>
        <p:nvSpPr>
          <p:cNvPr id="8" name="Footer Placeholder 7"/>
          <p:cNvSpPr>
            <a:spLocks noGrp="1"/>
          </p:cNvSpPr>
          <p:nvPr>
            <p:ph type="ftr" sz="quarter" idx="11"/>
          </p:nvPr>
        </p:nvSpPr>
        <p:spPr>
          <a:xfrm>
            <a:off x="3124200" y="6245225"/>
            <a:ext cx="2895600" cy="476250"/>
          </a:xfrm>
        </p:spPr>
        <p:txBody>
          <a:bodyPr/>
          <a:lstStyle>
            <a:lvl1pPr>
              <a:defRPr/>
            </a:lvl1pPr>
          </a:lstStyle>
          <a:p>
            <a:endParaRPr lang="en-US" altLang="en-US"/>
          </a:p>
        </p:txBody>
      </p:sp>
      <p:sp>
        <p:nvSpPr>
          <p:cNvPr id="9" name="Slide Number Placeholder 8"/>
          <p:cNvSpPr>
            <a:spLocks noGrp="1"/>
          </p:cNvSpPr>
          <p:nvPr>
            <p:ph type="sldNum" sz="quarter" idx="12"/>
          </p:nvPr>
        </p:nvSpPr>
        <p:spPr>
          <a:xfrm>
            <a:off x="6553200" y="6245225"/>
            <a:ext cx="2133600" cy="476250"/>
          </a:xfrm>
        </p:spPr>
        <p:txBody>
          <a:bodyPr/>
          <a:lstStyle>
            <a:lvl1pPr>
              <a:defRPr/>
            </a:lvl1pPr>
          </a:lstStyle>
          <a:p>
            <a:fld id="{26D021A6-A144-4918-9F9E-D3A5B13BD026}" type="slidenum">
              <a:rPr lang="en-US" altLang="en-US"/>
              <a:pPr/>
              <a:t>‹#›</a:t>
            </a:fld>
            <a:endParaRPr lang="en-US" altLang="en-US"/>
          </a:p>
        </p:txBody>
      </p:sp>
    </p:spTree>
    <p:extLst>
      <p:ext uri="{BB962C8B-B14F-4D97-AF65-F5344CB8AC3E}">
        <p14:creationId xmlns:p14="http://schemas.microsoft.com/office/powerpoint/2010/main" val="25382179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en-US" alt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en-US" alt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FCD1F18E-0FCE-4D80-9AC9-0D8A78476B37}"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anose="020B0604020202020204" pitchFamily="34" charset="0"/>
        </a:defRPr>
      </a:lvl2pPr>
      <a:lvl3pPr algn="ctr" rtl="0" fontAlgn="base">
        <a:spcBef>
          <a:spcPct val="0"/>
        </a:spcBef>
        <a:spcAft>
          <a:spcPct val="0"/>
        </a:spcAft>
        <a:defRPr sz="4400">
          <a:solidFill>
            <a:schemeClr val="tx2"/>
          </a:solidFill>
          <a:latin typeface="Arial" panose="020B0604020202020204" pitchFamily="34" charset="0"/>
        </a:defRPr>
      </a:lvl3pPr>
      <a:lvl4pPr algn="ctr" rtl="0" fontAlgn="base">
        <a:spcBef>
          <a:spcPct val="0"/>
        </a:spcBef>
        <a:spcAft>
          <a:spcPct val="0"/>
        </a:spcAft>
        <a:defRPr sz="4400">
          <a:solidFill>
            <a:schemeClr val="tx2"/>
          </a:solidFill>
          <a:latin typeface="Arial" panose="020B0604020202020204" pitchFamily="34" charset="0"/>
        </a:defRPr>
      </a:lvl4pPr>
      <a:lvl5pPr algn="ctr" rtl="0" fontAlgn="base">
        <a:spcBef>
          <a:spcPct val="0"/>
        </a:spcBef>
        <a:spcAft>
          <a:spcPct val="0"/>
        </a:spcAft>
        <a:defRPr sz="4400">
          <a:solidFill>
            <a:schemeClr val="tx2"/>
          </a:solidFill>
          <a:latin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defRPr>
      </a:lvl9pPr>
    </p:titleStyle>
    <p:body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2.xml"/><Relationship Id="rId5" Type="http://schemas.openxmlformats.org/officeDocument/2006/relationships/image" Target="../media/image4.png"/><Relationship Id="rId4" Type="http://schemas.openxmlformats.org/officeDocument/2006/relationships/image" Target="../media/image3.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9.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685800" y="2130425"/>
            <a:ext cx="7772400" cy="1470025"/>
          </a:xfrm>
        </p:spPr>
        <p:txBody>
          <a:bodyPr anchor="ctr"/>
          <a:lstStyle/>
          <a:p>
            <a:r>
              <a:rPr lang="en-US" altLang="en-US" sz="4000" dirty="0" smtClean="0"/>
              <a:t>Rift/Uplift </a:t>
            </a:r>
            <a:r>
              <a:rPr lang="en-US" altLang="en-US" sz="4000" dirty="0" smtClean="0"/>
              <a:t>Geology </a:t>
            </a:r>
            <a:r>
              <a:rPr lang="en-US" altLang="en-US" sz="4000" dirty="0"/>
              <a:t>of the</a:t>
            </a:r>
            <a:br>
              <a:rPr lang="en-US" altLang="en-US" sz="4000" dirty="0"/>
            </a:br>
            <a:r>
              <a:rPr lang="en-US" altLang="en-US" sz="4000" dirty="0" smtClean="0"/>
              <a:t>Upper Arkansas Valley</a:t>
            </a:r>
            <a:endParaRPr lang="en-US" altLang="en-US" sz="4000" dirty="0"/>
          </a:p>
        </p:txBody>
      </p:sp>
      <p:sp>
        <p:nvSpPr>
          <p:cNvPr id="3" name="TextBox 2"/>
          <p:cNvSpPr txBox="1"/>
          <p:nvPr/>
        </p:nvSpPr>
        <p:spPr>
          <a:xfrm>
            <a:off x="2514600" y="4343400"/>
            <a:ext cx="4191000" cy="584775"/>
          </a:xfrm>
          <a:prstGeom prst="rect">
            <a:avLst/>
          </a:prstGeom>
          <a:noFill/>
        </p:spPr>
        <p:txBody>
          <a:bodyPr wrap="square" rtlCol="0">
            <a:spAutoFit/>
          </a:bodyPr>
          <a:lstStyle/>
          <a:p>
            <a:pPr algn="ctr"/>
            <a:r>
              <a:rPr lang="en-US" dirty="0" smtClean="0"/>
              <a:t>Arkansas Headwaters Recreation Area</a:t>
            </a:r>
          </a:p>
          <a:p>
            <a:pPr algn="ctr"/>
            <a:r>
              <a:rPr lang="en-US" sz="1400" dirty="0" smtClean="0"/>
              <a:t>Ver. </a:t>
            </a:r>
            <a:r>
              <a:rPr lang="en-US" sz="1400" dirty="0" smtClean="0"/>
              <a:t>1.0</a:t>
            </a:r>
            <a:endParaRPr lang="en-US" sz="1400" dirty="0" smtClean="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r>
              <a:rPr lang="en-US" altLang="en-US" dirty="0" smtClean="0"/>
              <a:t>Geologic </a:t>
            </a:r>
            <a:r>
              <a:rPr lang="en-US" altLang="en-US" dirty="0"/>
              <a:t>Sections of AHRA</a:t>
            </a:r>
          </a:p>
        </p:txBody>
      </p:sp>
      <p:sp>
        <p:nvSpPr>
          <p:cNvPr id="9219" name="Rectangle 3"/>
          <p:cNvSpPr>
            <a:spLocks noGrp="1" noChangeArrowheads="1"/>
          </p:cNvSpPr>
          <p:nvPr>
            <p:ph type="body" idx="1"/>
          </p:nvPr>
        </p:nvSpPr>
        <p:spPr/>
        <p:txBody>
          <a:bodyPr/>
          <a:lstStyle/>
          <a:p>
            <a:pPr>
              <a:lnSpc>
                <a:spcPct val="90000"/>
              </a:lnSpc>
            </a:pPr>
            <a:r>
              <a:rPr lang="en-US" altLang="en-US" sz="2800" dirty="0"/>
              <a:t>Upper Arkansas River Valley</a:t>
            </a:r>
          </a:p>
          <a:p>
            <a:pPr lvl="1">
              <a:lnSpc>
                <a:spcPct val="90000"/>
              </a:lnSpc>
            </a:pPr>
            <a:r>
              <a:rPr lang="en-US" altLang="en-US" sz="2400" dirty="0"/>
              <a:t>Leadville to Salida</a:t>
            </a:r>
          </a:p>
          <a:p>
            <a:pPr lvl="1">
              <a:lnSpc>
                <a:spcPct val="90000"/>
              </a:lnSpc>
            </a:pPr>
            <a:r>
              <a:rPr lang="en-US" altLang="en-US" sz="2400" dirty="0"/>
              <a:t>Segment of the Rio Grande Rift</a:t>
            </a:r>
          </a:p>
          <a:p>
            <a:pPr>
              <a:lnSpc>
                <a:spcPct val="90000"/>
              </a:lnSpc>
            </a:pPr>
            <a:r>
              <a:rPr lang="en-US" altLang="en-US" sz="2800" dirty="0"/>
              <a:t>Upper Big Horn Sheep Canyon</a:t>
            </a:r>
          </a:p>
          <a:p>
            <a:pPr lvl="1">
              <a:lnSpc>
                <a:spcPct val="90000"/>
              </a:lnSpc>
            </a:pPr>
            <a:r>
              <a:rPr lang="en-US" altLang="en-US" sz="2400" dirty="0"/>
              <a:t>Salida to Coaldale</a:t>
            </a:r>
          </a:p>
          <a:p>
            <a:pPr lvl="1">
              <a:lnSpc>
                <a:spcPct val="90000"/>
              </a:lnSpc>
            </a:pPr>
            <a:r>
              <a:rPr lang="en-US" altLang="en-US" sz="2400" dirty="0"/>
              <a:t>Canyon through the east horst of the Rio Grande Rift</a:t>
            </a:r>
          </a:p>
          <a:p>
            <a:pPr>
              <a:lnSpc>
                <a:spcPct val="90000"/>
              </a:lnSpc>
            </a:pPr>
            <a:r>
              <a:rPr lang="en-US" altLang="en-US" sz="2800" dirty="0"/>
              <a:t>Lower Big Horn Sheep Canyon / Royal Gorge</a:t>
            </a:r>
          </a:p>
          <a:p>
            <a:pPr lvl="1">
              <a:lnSpc>
                <a:spcPct val="90000"/>
              </a:lnSpc>
            </a:pPr>
            <a:r>
              <a:rPr lang="en-US" altLang="en-US" sz="2400" dirty="0"/>
              <a:t>Coaldale to Canon City</a:t>
            </a:r>
          </a:p>
          <a:p>
            <a:pPr lvl="1">
              <a:lnSpc>
                <a:spcPct val="90000"/>
              </a:lnSpc>
            </a:pPr>
            <a:r>
              <a:rPr lang="en-US" altLang="en-US" sz="2400" dirty="0"/>
              <a:t>Canyons through the Front Range uplift of the southern Rocky Mountains</a:t>
            </a:r>
          </a:p>
          <a:p>
            <a:pPr lvl="1">
              <a:lnSpc>
                <a:spcPct val="90000"/>
              </a:lnSpc>
            </a:pPr>
            <a:endParaRPr lang="en-US" altLang="en-US" sz="2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457200" y="274638"/>
            <a:ext cx="8229600" cy="868362"/>
          </a:xfrm>
        </p:spPr>
        <p:txBody>
          <a:bodyPr/>
          <a:lstStyle/>
          <a:p>
            <a:r>
              <a:rPr lang="en-US" altLang="en-US" sz="4000" dirty="0"/>
              <a:t>Upper Arkansas River Valley</a:t>
            </a:r>
          </a:p>
        </p:txBody>
      </p:sp>
      <p:sp>
        <p:nvSpPr>
          <p:cNvPr id="10243" name="Rectangle 3"/>
          <p:cNvSpPr>
            <a:spLocks noGrp="1" noChangeArrowheads="1"/>
          </p:cNvSpPr>
          <p:nvPr>
            <p:ph type="body" idx="1"/>
          </p:nvPr>
        </p:nvSpPr>
        <p:spPr>
          <a:xfrm>
            <a:off x="381000" y="1371600"/>
            <a:ext cx="8382000" cy="5486400"/>
          </a:xfrm>
        </p:spPr>
        <p:txBody>
          <a:bodyPr/>
          <a:lstStyle/>
          <a:p>
            <a:pPr>
              <a:lnSpc>
                <a:spcPct val="90000"/>
              </a:lnSpc>
            </a:pPr>
            <a:r>
              <a:rPr lang="en-US" altLang="en-US" sz="2400" dirty="0"/>
              <a:t>A portion of the Rio Grande Rift running from southern Wyoming into Mexico</a:t>
            </a:r>
          </a:p>
          <a:p>
            <a:pPr lvl="1">
              <a:lnSpc>
                <a:spcPct val="90000"/>
              </a:lnSpc>
            </a:pPr>
            <a:r>
              <a:rPr lang="en-US" altLang="en-US" sz="2000" b="1" dirty="0"/>
              <a:t>Rift</a:t>
            </a:r>
            <a:r>
              <a:rPr lang="en-US" altLang="en-US" sz="2000" dirty="0"/>
              <a:t> – a portion of Earth’s crust where spreading has occurred</a:t>
            </a:r>
          </a:p>
          <a:p>
            <a:pPr lvl="2">
              <a:lnSpc>
                <a:spcPct val="90000"/>
              </a:lnSpc>
            </a:pPr>
            <a:r>
              <a:rPr lang="en-US" altLang="en-US" sz="1800" dirty="0"/>
              <a:t>Caused by </a:t>
            </a:r>
            <a:r>
              <a:rPr lang="en-US" altLang="en-US" sz="1800" dirty="0" smtClean="0"/>
              <a:t>tensional forces from the flat-</a:t>
            </a:r>
            <a:r>
              <a:rPr lang="en-US" altLang="en-US" sz="1800" dirty="0" err="1" smtClean="0"/>
              <a:t>subducting</a:t>
            </a:r>
            <a:r>
              <a:rPr lang="en-US" altLang="en-US" sz="1800" dirty="0" smtClean="0"/>
              <a:t> Farallon Tectonic Oceanic Plate activity </a:t>
            </a:r>
            <a:r>
              <a:rPr lang="en-US" altLang="en-US" sz="1800" dirty="0"/>
              <a:t>below the crust</a:t>
            </a:r>
          </a:p>
          <a:p>
            <a:pPr lvl="2">
              <a:lnSpc>
                <a:spcPct val="90000"/>
              </a:lnSpc>
            </a:pPr>
            <a:r>
              <a:rPr lang="en-US" altLang="en-US" sz="1800" dirty="0"/>
              <a:t>Elongated blocks of crust (</a:t>
            </a:r>
            <a:r>
              <a:rPr lang="en-US" altLang="en-US" sz="1800" b="1" dirty="0"/>
              <a:t>horsts</a:t>
            </a:r>
            <a:r>
              <a:rPr lang="en-US" altLang="en-US" sz="1800" dirty="0"/>
              <a:t>) parallel to and on both sides of a rift rotate and </a:t>
            </a:r>
            <a:r>
              <a:rPr lang="en-US" altLang="en-US" sz="1800" dirty="0" smtClean="0"/>
              <a:t>uplift, here to over 7K feet above the graben, </a:t>
            </a:r>
            <a:r>
              <a:rPr lang="en-US" altLang="en-US" sz="1800" dirty="0"/>
              <a:t>while </a:t>
            </a:r>
            <a:r>
              <a:rPr lang="en-US" altLang="en-US" sz="1800" dirty="0" smtClean="0"/>
              <a:t>spreading apart</a:t>
            </a:r>
            <a:endParaRPr lang="en-US" altLang="en-US" sz="1800" dirty="0"/>
          </a:p>
          <a:p>
            <a:pPr lvl="2">
              <a:lnSpc>
                <a:spcPct val="90000"/>
              </a:lnSpc>
            </a:pPr>
            <a:r>
              <a:rPr lang="en-US" altLang="en-US" sz="1800" dirty="0"/>
              <a:t>The area between the spreading blocks (</a:t>
            </a:r>
            <a:r>
              <a:rPr lang="en-US" altLang="en-US" sz="1800" b="1" dirty="0"/>
              <a:t>graben</a:t>
            </a:r>
            <a:r>
              <a:rPr lang="en-US" altLang="en-US" sz="1800" dirty="0"/>
              <a:t>) drops along the uplifting fault-bounded blocks forming a </a:t>
            </a:r>
            <a:r>
              <a:rPr lang="en-US" altLang="en-US" sz="1800" dirty="0" smtClean="0"/>
              <a:t>valley, here 15K thick with post-rift fill</a:t>
            </a:r>
            <a:endParaRPr lang="en-US" altLang="en-US" sz="1800" dirty="0"/>
          </a:p>
          <a:p>
            <a:pPr lvl="2">
              <a:lnSpc>
                <a:spcPct val="90000"/>
              </a:lnSpc>
            </a:pPr>
            <a:r>
              <a:rPr lang="en-US" altLang="en-US" sz="1800" dirty="0"/>
              <a:t>The uplifting exposes rocks lower in the rift’s horst walls from </a:t>
            </a:r>
            <a:r>
              <a:rPr lang="en-US" altLang="en-US" sz="1800" dirty="0" smtClean="0"/>
              <a:t>thousands of feet deep </a:t>
            </a:r>
            <a:r>
              <a:rPr lang="en-US" altLang="en-US" sz="1800" dirty="0"/>
              <a:t>within the crust</a:t>
            </a:r>
          </a:p>
          <a:p>
            <a:pPr lvl="2">
              <a:lnSpc>
                <a:spcPct val="90000"/>
              </a:lnSpc>
            </a:pPr>
            <a:r>
              <a:rPr lang="en-US" altLang="en-US" sz="1800" dirty="0"/>
              <a:t>The spreading allows hydrothermal and volcanic activities from deep within the earth to rise to the surface</a:t>
            </a:r>
          </a:p>
          <a:p>
            <a:pPr lvl="3">
              <a:lnSpc>
                <a:spcPct val="90000"/>
              </a:lnSpc>
            </a:pPr>
            <a:r>
              <a:rPr lang="en-US" altLang="en-US" sz="1600" dirty="0"/>
              <a:t>Causing hot spring activity on the west from Cottonwood Creek south to Poncha Pass and Salida</a:t>
            </a:r>
          </a:p>
          <a:p>
            <a:pPr lvl="3">
              <a:lnSpc>
                <a:spcPct val="90000"/>
              </a:lnSpc>
            </a:pPr>
            <a:r>
              <a:rPr lang="en-US" altLang="en-US" sz="1600" dirty="0" smtClean="0"/>
              <a:t>Causing related </a:t>
            </a:r>
            <a:r>
              <a:rPr lang="en-US" altLang="en-US" sz="1600" dirty="0"/>
              <a:t>volcanic activity </a:t>
            </a:r>
            <a:r>
              <a:rPr lang="en-US" altLang="en-US" sz="1600" dirty="0" smtClean="0"/>
              <a:t>on </a:t>
            </a:r>
            <a:r>
              <a:rPr lang="en-US" altLang="en-US" sz="1600" dirty="0"/>
              <a:t>the east from Buffalo Peaks south to </a:t>
            </a:r>
            <a:r>
              <a:rPr lang="en-US" altLang="en-US" sz="1600" dirty="0" smtClean="0"/>
              <a:t>Salida and on the west from Independence Pass to Monarch Pass</a:t>
            </a:r>
            <a:endParaRPr lang="en-US" altLang="en-US" sz="16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8" name="Rectangle 4"/>
          <p:cNvSpPr>
            <a:spLocks noGrp="1" noChangeArrowheads="1"/>
          </p:cNvSpPr>
          <p:nvPr>
            <p:ph type="title" sz="quarter"/>
          </p:nvPr>
        </p:nvSpPr>
        <p:spPr/>
        <p:txBody>
          <a:bodyPr/>
          <a:lstStyle/>
          <a:p>
            <a:r>
              <a:rPr lang="en-US" altLang="en-US"/>
              <a:t>Rift Diagrams</a:t>
            </a:r>
          </a:p>
        </p:txBody>
      </p:sp>
      <p:pic>
        <p:nvPicPr>
          <p:cNvPr id="16393" name="Picture 9" descr="horstgraben"/>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a:xfrm>
            <a:off x="506413" y="1600200"/>
            <a:ext cx="3938587" cy="2185988"/>
          </a:xfrm>
        </p:spPr>
      </p:pic>
      <p:pic>
        <p:nvPicPr>
          <p:cNvPr id="16394" name="Picture 10" descr="HalfHorst"/>
          <p:cNvPicPr>
            <a:picLocks noGrp="1" noChangeAspect="1" noChangeArrowheads="1"/>
          </p:cNvPicPr>
          <p:nvPr>
            <p:ph sz="quarter" idx="3"/>
          </p:nvPr>
        </p:nvPicPr>
        <p:blipFill>
          <a:blip r:embed="rId3">
            <a:extLst>
              <a:ext uri="{28A0092B-C50C-407E-A947-70E740481C1C}">
                <a14:useLocalDpi xmlns:a14="http://schemas.microsoft.com/office/drawing/2010/main" val="0"/>
              </a:ext>
            </a:extLst>
          </a:blip>
          <a:srcRect/>
          <a:stretch>
            <a:fillRect/>
          </a:stretch>
        </p:blipFill>
        <p:spPr>
          <a:xfrm>
            <a:off x="1552575" y="4260850"/>
            <a:ext cx="1847850" cy="1543050"/>
          </a:xfrm>
        </p:spPr>
      </p:pic>
      <p:pic>
        <p:nvPicPr>
          <p:cNvPr id="16395" name="Picture 11" descr="Rift"/>
          <p:cNvPicPr>
            <a:picLocks noGrp="1" noChangeAspect="1" noChangeArrowheads="1"/>
          </p:cNvPicPr>
          <p:nvPr>
            <p:ph sz="quarter" idx="2"/>
          </p:nvPr>
        </p:nvPicPr>
        <p:blipFill>
          <a:blip r:embed="rId4">
            <a:extLst>
              <a:ext uri="{28A0092B-C50C-407E-A947-70E740481C1C}">
                <a14:useLocalDpi xmlns:a14="http://schemas.microsoft.com/office/drawing/2010/main" val="0"/>
              </a:ext>
            </a:extLst>
          </a:blip>
          <a:srcRect/>
          <a:stretch>
            <a:fillRect/>
          </a:stretch>
        </p:blipFill>
        <p:spPr>
          <a:xfrm>
            <a:off x="5119688" y="1954213"/>
            <a:ext cx="3095625" cy="1476375"/>
          </a:xfrm>
        </p:spPr>
      </p:pic>
      <p:pic>
        <p:nvPicPr>
          <p:cNvPr id="16396" name="Picture 12" descr="rio-grande-rift-cross-section"/>
          <p:cNvPicPr>
            <a:picLocks noGrp="1" noChangeAspect="1" noChangeArrowheads="1"/>
          </p:cNvPicPr>
          <p:nvPr>
            <p:ph sz="quarter" idx="4"/>
          </p:nvPr>
        </p:nvPicPr>
        <p:blipFill>
          <a:blip r:embed="rId5">
            <a:extLst>
              <a:ext uri="{28A0092B-C50C-407E-A947-70E740481C1C}">
                <a14:useLocalDpi xmlns:a14="http://schemas.microsoft.com/office/drawing/2010/main" val="0"/>
              </a:ext>
            </a:extLst>
          </a:blip>
          <a:srcRect/>
          <a:stretch>
            <a:fillRect/>
          </a:stretch>
        </p:blipFill>
        <p:spPr>
          <a:xfrm>
            <a:off x="4648200" y="3514725"/>
            <a:ext cx="3886200" cy="2886075"/>
          </a:xfrm>
        </p:spPr>
      </p:pic>
    </p:spTree>
    <p:extLst>
      <p:ext uri="{BB962C8B-B14F-4D97-AF65-F5344CB8AC3E}">
        <p14:creationId xmlns:p14="http://schemas.microsoft.com/office/powerpoint/2010/main" val="38111572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457200" y="0"/>
            <a:ext cx="8229600" cy="838200"/>
          </a:xfrm>
        </p:spPr>
        <p:txBody>
          <a:bodyPr/>
          <a:lstStyle/>
          <a:p>
            <a:r>
              <a:rPr lang="en-US" altLang="en-US" sz="3600" dirty="0"/>
              <a:t>Upper Arkansas River Valley</a:t>
            </a:r>
          </a:p>
        </p:txBody>
      </p:sp>
      <p:sp>
        <p:nvSpPr>
          <p:cNvPr id="11267" name="Rectangle 3"/>
          <p:cNvSpPr>
            <a:spLocks noGrp="1" noChangeArrowheads="1"/>
          </p:cNvSpPr>
          <p:nvPr>
            <p:ph type="body" idx="1"/>
          </p:nvPr>
        </p:nvSpPr>
        <p:spPr>
          <a:xfrm>
            <a:off x="457200" y="838200"/>
            <a:ext cx="8229600" cy="5867400"/>
          </a:xfrm>
        </p:spPr>
        <p:txBody>
          <a:bodyPr/>
          <a:lstStyle/>
          <a:p>
            <a:pPr>
              <a:lnSpc>
                <a:spcPct val="80000"/>
              </a:lnSpc>
            </a:pPr>
            <a:r>
              <a:rPr lang="en-US" altLang="en-US" sz="1800" dirty="0"/>
              <a:t>Geology of the Upper Arkansas Rift Valley</a:t>
            </a:r>
          </a:p>
          <a:p>
            <a:pPr lvl="1">
              <a:lnSpc>
                <a:spcPct val="80000"/>
              </a:lnSpc>
            </a:pPr>
            <a:r>
              <a:rPr lang="en-US" altLang="en-US" sz="1600" dirty="0"/>
              <a:t>The Mosquito Range is the east horst and the Sawatch Range is the west horst of the rift valley</a:t>
            </a:r>
          </a:p>
          <a:p>
            <a:pPr lvl="1">
              <a:lnSpc>
                <a:spcPct val="80000"/>
              </a:lnSpc>
            </a:pPr>
            <a:r>
              <a:rPr lang="en-US" altLang="en-US" sz="1600" dirty="0"/>
              <a:t>A significant amount of uplifted Precambrian metamorphic basement rock (gneiss and schist) is exposed at the base of both horst walls</a:t>
            </a:r>
          </a:p>
          <a:p>
            <a:pPr lvl="1">
              <a:lnSpc>
                <a:spcPct val="80000"/>
              </a:lnSpc>
            </a:pPr>
            <a:r>
              <a:rPr lang="en-US" altLang="en-US" sz="1600" dirty="0"/>
              <a:t>Un-metamorphosed Precambrian basement granites and granite intrusions in the metamorphosed rock are also exposed in the horst walls below the sedimentary rock layers high on the horst walls</a:t>
            </a:r>
          </a:p>
          <a:p>
            <a:pPr lvl="1">
              <a:lnSpc>
                <a:spcPct val="80000"/>
              </a:lnSpc>
            </a:pPr>
            <a:r>
              <a:rPr lang="en-US" altLang="en-US" sz="1600" dirty="0"/>
              <a:t>Significant glaciations have occurred to both horst walls to the north end of the valley and in the Sawatch alone to the south end</a:t>
            </a:r>
          </a:p>
          <a:p>
            <a:pPr lvl="2">
              <a:lnSpc>
                <a:spcPct val="80000"/>
              </a:lnSpc>
            </a:pPr>
            <a:r>
              <a:rPr lang="en-US" altLang="en-US" sz="1400" dirty="0"/>
              <a:t>Where Lake Creek, Clear Creek, and Pine Creek end at the Arkansas River, banks of glacial till are present as remains of glacial moraines</a:t>
            </a:r>
          </a:p>
          <a:p>
            <a:pPr lvl="2">
              <a:lnSpc>
                <a:spcPct val="80000"/>
              </a:lnSpc>
            </a:pPr>
            <a:r>
              <a:rPr lang="en-US" altLang="en-US" sz="1400" dirty="0"/>
              <a:t>Just south of the Granite town site, one or more ice dams that formed during the glacial melt </a:t>
            </a:r>
            <a:r>
              <a:rPr lang="en-US" altLang="en-US" sz="1400" dirty="0" smtClean="0"/>
              <a:t>period, creating a 500 foot deep lake, </a:t>
            </a:r>
            <a:r>
              <a:rPr lang="en-US" altLang="en-US" sz="1400" dirty="0"/>
              <a:t>burst to </a:t>
            </a:r>
            <a:r>
              <a:rPr lang="en-US" altLang="en-US" sz="1400" dirty="0" smtClean="0"/>
              <a:t>scour out and form </a:t>
            </a:r>
            <a:r>
              <a:rPr lang="en-US" altLang="en-US" sz="1400" dirty="0"/>
              <a:t>the deeper portion of the Granite Canyon area and carry large boulders way </a:t>
            </a:r>
            <a:r>
              <a:rPr lang="en-US" altLang="en-US" sz="1400" dirty="0" smtClean="0"/>
              <a:t>downstream (as far as the Spikebuck recreation site)</a:t>
            </a:r>
            <a:endParaRPr lang="en-US" altLang="en-US" sz="1400" dirty="0"/>
          </a:p>
          <a:p>
            <a:pPr lvl="2">
              <a:lnSpc>
                <a:spcPct val="80000"/>
              </a:lnSpc>
            </a:pPr>
            <a:r>
              <a:rPr lang="en-US" altLang="en-US" sz="1400" dirty="0"/>
              <a:t>The glacial outwash has forced the Arkansas River tightly against the east horst through much of the Upper Arkansas River Valley</a:t>
            </a:r>
          </a:p>
          <a:p>
            <a:pPr lvl="1">
              <a:lnSpc>
                <a:spcPct val="80000"/>
              </a:lnSpc>
            </a:pPr>
            <a:r>
              <a:rPr lang="en-US" altLang="en-US" sz="1600" dirty="0"/>
              <a:t>Large deposits of volcanic rhyolite and some andesite remain along the east horst from </a:t>
            </a:r>
            <a:r>
              <a:rPr lang="en-US" altLang="en-US" sz="1600" dirty="0" smtClean="0"/>
              <a:t>Bald Mt., Sugarloaf and Ruby Mountains and Rainbow rock south </a:t>
            </a:r>
            <a:r>
              <a:rPr lang="en-US" altLang="en-US" sz="1600" dirty="0"/>
              <a:t>to Salida and predominate from Hecla Junction to the lava flow east of </a:t>
            </a:r>
            <a:r>
              <a:rPr lang="en-US" altLang="en-US" sz="1600" dirty="0" smtClean="0"/>
              <a:t>Salida from “S” Mountain</a:t>
            </a:r>
            <a:endParaRPr lang="en-US" altLang="en-US" sz="1600" dirty="0"/>
          </a:p>
          <a:p>
            <a:pPr lvl="1">
              <a:lnSpc>
                <a:spcPct val="80000"/>
              </a:lnSpc>
            </a:pPr>
            <a:r>
              <a:rPr lang="en-US" altLang="en-US" sz="1600" dirty="0"/>
              <a:t>Along the base of the Sawatch Range south of Mesa Antero, large alluvial fan deposits </a:t>
            </a:r>
            <a:r>
              <a:rPr lang="en-US" altLang="en-US" sz="1600" dirty="0" smtClean="0"/>
              <a:t>and planation surfaces contain </a:t>
            </a:r>
            <a:r>
              <a:rPr lang="en-US" altLang="en-US" sz="1600" dirty="0"/>
              <a:t>sorted glacial outwash from </a:t>
            </a:r>
            <a:r>
              <a:rPr lang="en-US" altLang="en-US" sz="1600" dirty="0" smtClean="0"/>
              <a:t>flooding </a:t>
            </a:r>
            <a:r>
              <a:rPr lang="en-US" altLang="en-US" sz="1600" dirty="0"/>
              <a:t>draining </a:t>
            </a:r>
            <a:r>
              <a:rPr lang="en-US" altLang="en-US" sz="1600" dirty="0" smtClean="0"/>
              <a:t>melting glaciers </a:t>
            </a:r>
            <a:r>
              <a:rPr lang="en-US" altLang="en-US" sz="1600" dirty="0"/>
              <a:t>in the Sawatch</a:t>
            </a:r>
          </a:p>
          <a:p>
            <a:pPr lvl="1">
              <a:lnSpc>
                <a:spcPct val="80000"/>
              </a:lnSpc>
            </a:pPr>
            <a:r>
              <a:rPr lang="en-US" altLang="en-US" sz="1600" dirty="0"/>
              <a:t>Mixed with the basement granite and volcanic deposits, the Precambrian basement metamorphics make a significant appearance near Hecla Junction and east of Salida at the base of the east horst</a:t>
            </a:r>
          </a:p>
          <a:p>
            <a:pPr lvl="2">
              <a:lnSpc>
                <a:spcPct val="80000"/>
              </a:lnSpc>
            </a:pPr>
            <a:endParaRPr lang="en-US" altLang="en-US" sz="1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457200" y="0"/>
            <a:ext cx="8229600" cy="1143000"/>
          </a:xfrm>
        </p:spPr>
        <p:txBody>
          <a:bodyPr/>
          <a:lstStyle/>
          <a:p>
            <a:r>
              <a:rPr lang="en-US" altLang="en-US" sz="3600" dirty="0"/>
              <a:t>Upper Big Horn Sheep Canyon</a:t>
            </a:r>
          </a:p>
        </p:txBody>
      </p:sp>
      <p:sp>
        <p:nvSpPr>
          <p:cNvPr id="12291" name="Rectangle 3"/>
          <p:cNvSpPr>
            <a:spLocks noGrp="1" noChangeArrowheads="1"/>
          </p:cNvSpPr>
          <p:nvPr>
            <p:ph type="body" idx="1"/>
          </p:nvPr>
        </p:nvSpPr>
        <p:spPr>
          <a:xfrm>
            <a:off x="457200" y="990600"/>
            <a:ext cx="8229600" cy="5715000"/>
          </a:xfrm>
        </p:spPr>
        <p:txBody>
          <a:bodyPr/>
          <a:lstStyle/>
          <a:p>
            <a:pPr>
              <a:lnSpc>
                <a:spcPct val="80000"/>
              </a:lnSpc>
            </a:pPr>
            <a:r>
              <a:rPr lang="en-US" altLang="en-US" sz="1600" dirty="0"/>
              <a:t>A </a:t>
            </a:r>
            <a:r>
              <a:rPr lang="en-US" altLang="en-US" sz="1600" dirty="0" smtClean="0"/>
              <a:t>fault system in </a:t>
            </a:r>
            <a:r>
              <a:rPr lang="en-US" altLang="en-US" sz="1600" dirty="0"/>
              <a:t>the east horst of the Rio Grande Rift</a:t>
            </a:r>
          </a:p>
          <a:p>
            <a:pPr lvl="1">
              <a:lnSpc>
                <a:spcPct val="80000"/>
              </a:lnSpc>
            </a:pPr>
            <a:r>
              <a:rPr lang="en-US" altLang="en-US" sz="1400" dirty="0"/>
              <a:t>Formed by tensional spreading steeply uplifting huge blocks of crust, forming faults and fractures that the Arkansas River follows</a:t>
            </a:r>
          </a:p>
          <a:p>
            <a:pPr lvl="1">
              <a:lnSpc>
                <a:spcPct val="80000"/>
              </a:lnSpc>
            </a:pPr>
            <a:r>
              <a:rPr lang="en-US" altLang="en-US" sz="1400" dirty="0"/>
              <a:t>The uplift and faults slope downward easterly to Coaldale</a:t>
            </a:r>
          </a:p>
          <a:p>
            <a:pPr lvl="1">
              <a:lnSpc>
                <a:spcPct val="80000"/>
              </a:lnSpc>
            </a:pPr>
            <a:r>
              <a:rPr lang="en-US" altLang="en-US" sz="1400" dirty="0"/>
              <a:t>Later crustal shifting and volcanism </a:t>
            </a:r>
            <a:r>
              <a:rPr lang="en-US" altLang="en-US" sz="1400" dirty="0" smtClean="0"/>
              <a:t>possibly diverted </a:t>
            </a:r>
            <a:r>
              <a:rPr lang="en-US" altLang="en-US" sz="1400" dirty="0"/>
              <a:t>the Arkansas River from </a:t>
            </a:r>
            <a:r>
              <a:rPr lang="en-US" altLang="en-US" sz="1400" dirty="0" smtClean="0"/>
              <a:t>a southward </a:t>
            </a:r>
            <a:r>
              <a:rPr lang="en-US" altLang="en-US" sz="1400" dirty="0"/>
              <a:t>flow through Poncha Pass to </a:t>
            </a:r>
            <a:r>
              <a:rPr lang="en-US" altLang="en-US" sz="1400" dirty="0" smtClean="0"/>
              <a:t>a southeastward </a:t>
            </a:r>
            <a:r>
              <a:rPr lang="en-US" altLang="en-US" sz="1400" dirty="0"/>
              <a:t>flow following faults through the </a:t>
            </a:r>
            <a:r>
              <a:rPr lang="en-US" altLang="en-US" sz="1400" dirty="0" smtClean="0"/>
              <a:t>east horst</a:t>
            </a:r>
            <a:endParaRPr lang="en-US" altLang="en-US" sz="1400" dirty="0"/>
          </a:p>
          <a:p>
            <a:pPr>
              <a:lnSpc>
                <a:spcPct val="80000"/>
              </a:lnSpc>
            </a:pPr>
            <a:r>
              <a:rPr lang="en-US" altLang="en-US" sz="1600" dirty="0"/>
              <a:t>Uplifting exposed deep Precambrian rocks </a:t>
            </a:r>
            <a:r>
              <a:rPr lang="en-US" altLang="en-US" sz="1600" dirty="0" smtClean="0"/>
              <a:t>up through </a:t>
            </a:r>
            <a:r>
              <a:rPr lang="en-US" altLang="en-US" sz="1600" dirty="0"/>
              <a:t>successive layers of the </a:t>
            </a:r>
            <a:r>
              <a:rPr lang="en-US" altLang="en-US" sz="1600" dirty="0" smtClean="0"/>
              <a:t>lower </a:t>
            </a:r>
            <a:r>
              <a:rPr lang="en-US" altLang="en-US" sz="1600" dirty="0"/>
              <a:t>Paleozoic sedimentary rock layers</a:t>
            </a:r>
          </a:p>
          <a:p>
            <a:pPr lvl="1">
              <a:lnSpc>
                <a:spcPct val="80000"/>
              </a:lnSpc>
            </a:pPr>
            <a:r>
              <a:rPr lang="en-US" altLang="en-US" sz="1400" dirty="0" smtClean="0"/>
              <a:t>Deep Precambrian  Meso-Proterozoic Basement </a:t>
            </a:r>
            <a:r>
              <a:rPr lang="en-US" altLang="en-US" sz="1400" dirty="0"/>
              <a:t>metamorphics are exposed just east of Salida</a:t>
            </a:r>
          </a:p>
          <a:p>
            <a:pPr lvl="1">
              <a:lnSpc>
                <a:spcPct val="80000"/>
              </a:lnSpc>
            </a:pPr>
            <a:r>
              <a:rPr lang="en-US" altLang="en-US" sz="1400" dirty="0"/>
              <a:t>Rocks traversed just to the </a:t>
            </a:r>
            <a:r>
              <a:rPr lang="en-US" altLang="en-US" sz="1400" dirty="0" smtClean="0"/>
              <a:t>east </a:t>
            </a:r>
            <a:r>
              <a:rPr lang="en-US" altLang="en-US" sz="1400" dirty="0"/>
              <a:t>change abruptly to Cambrian/Ordovician white Sawatch sandstone/brownish Manitou limestone/red-yellow Harding quartzite/gray Fremont dolomite</a:t>
            </a:r>
          </a:p>
          <a:p>
            <a:pPr lvl="1">
              <a:lnSpc>
                <a:spcPct val="80000"/>
              </a:lnSpc>
            </a:pPr>
            <a:r>
              <a:rPr lang="en-US" altLang="en-US" sz="1400" dirty="0"/>
              <a:t>The massive gray cliffs then encountered are Ordovician Fremont Dolomite/Limestone</a:t>
            </a:r>
          </a:p>
          <a:p>
            <a:pPr lvl="1">
              <a:lnSpc>
                <a:spcPct val="80000"/>
              </a:lnSpc>
            </a:pPr>
            <a:r>
              <a:rPr lang="en-US" altLang="en-US" sz="1400" dirty="0"/>
              <a:t>Beyond the dolomite are successive pink Parting Shale/purplish Parting Quartzite/red-yellow Dyer Chert/white-yellow Dyer Dolomite/yellow-green Dyer Shale/grayish Leadville Limestone layers in the Devonian and Mississippian </a:t>
            </a:r>
            <a:r>
              <a:rPr lang="en-US" altLang="en-US" sz="1400" dirty="0" smtClean="0"/>
              <a:t>formations severely </a:t>
            </a:r>
            <a:r>
              <a:rPr lang="en-US" altLang="en-US" sz="1400" dirty="0"/>
              <a:t>twisted, faulted, and bent behind Wellsville by crustal </a:t>
            </a:r>
            <a:r>
              <a:rPr lang="en-US" altLang="en-US" sz="1400" dirty="0" smtClean="0"/>
              <a:t>east horst uplift</a:t>
            </a:r>
            <a:endParaRPr lang="en-US" altLang="en-US" sz="1400" dirty="0"/>
          </a:p>
          <a:p>
            <a:pPr lvl="1">
              <a:lnSpc>
                <a:spcPct val="80000"/>
              </a:lnSpc>
            </a:pPr>
            <a:r>
              <a:rPr lang="en-US" altLang="en-US" sz="1400" dirty="0"/>
              <a:t>From Swissvale to Vallie Bridge, the uppermost sedimentary layer for this region, the purple sandstone/green-brown-black shales/red-white Pennsylvanian/Permian redbeds, are passed</a:t>
            </a:r>
          </a:p>
          <a:p>
            <a:pPr lvl="2">
              <a:lnSpc>
                <a:spcPct val="80000"/>
              </a:lnSpc>
            </a:pPr>
            <a:r>
              <a:rPr lang="en-US" altLang="en-US" sz="1200" dirty="0"/>
              <a:t>The redbeds consist of red and white sandstone/shale/mudstone/conglomerate layers</a:t>
            </a:r>
          </a:p>
          <a:p>
            <a:pPr lvl="2">
              <a:lnSpc>
                <a:spcPct val="80000"/>
              </a:lnSpc>
            </a:pPr>
            <a:r>
              <a:rPr lang="en-US" altLang="en-US" sz="1200" dirty="0" smtClean="0"/>
              <a:t>Up to approximately 22,000 </a:t>
            </a:r>
            <a:r>
              <a:rPr lang="en-US" altLang="en-US" sz="1200" dirty="0"/>
              <a:t>feet in thickness</a:t>
            </a:r>
          </a:p>
          <a:p>
            <a:pPr lvl="1">
              <a:lnSpc>
                <a:spcPct val="80000"/>
              </a:lnSpc>
            </a:pPr>
            <a:r>
              <a:rPr lang="en-US" altLang="en-US" sz="1400" dirty="0"/>
              <a:t>Some areas on the tops of the ridges to the north and across the river east of Rincon and west of Howard are capped with Salida Volcano Field andesite flows</a:t>
            </a:r>
          </a:p>
          <a:p>
            <a:pPr lvl="1">
              <a:lnSpc>
                <a:spcPct val="80000"/>
              </a:lnSpc>
            </a:pPr>
            <a:r>
              <a:rPr lang="en-US" altLang="en-US" sz="1400" dirty="0"/>
              <a:t>To the northeast of Howard, beds of white to reddish rhyolite </a:t>
            </a:r>
            <a:r>
              <a:rPr lang="en-US" altLang="en-US" sz="1400" dirty="0" smtClean="0"/>
              <a:t>ash cap </a:t>
            </a:r>
            <a:r>
              <a:rPr lang="en-US" altLang="en-US" sz="1400" dirty="0"/>
              <a:t>the Permian redbeds</a:t>
            </a:r>
          </a:p>
          <a:p>
            <a:pPr>
              <a:lnSpc>
                <a:spcPct val="80000"/>
              </a:lnSpc>
            </a:pPr>
            <a:r>
              <a:rPr lang="en-US" altLang="en-US" sz="1600" dirty="0"/>
              <a:t>Just west of Coaldale (at Vallie Bridge), the sediment layers traversed near Wellsville were caught and bent up nearly vertical by the west edge of the Front Range uplift</a:t>
            </a:r>
          </a:p>
          <a:p>
            <a:pPr>
              <a:lnSpc>
                <a:spcPct val="80000"/>
              </a:lnSpc>
            </a:pPr>
            <a:r>
              <a:rPr lang="en-US" altLang="en-US" sz="1600" dirty="0"/>
              <a:t>Steeply dipping sedimentary layers to the southwest of Coaldale </a:t>
            </a:r>
            <a:r>
              <a:rPr lang="en-US" altLang="en-US" sz="1600" dirty="0" smtClean="0"/>
              <a:t>on the top of the east horst contain </a:t>
            </a:r>
            <a:r>
              <a:rPr lang="en-US" altLang="en-US" sz="1600" dirty="0"/>
              <a:t>coal and gypsum</a:t>
            </a:r>
          </a:p>
          <a:p>
            <a:pPr>
              <a:lnSpc>
                <a:spcPct val="80000"/>
              </a:lnSpc>
            </a:pPr>
            <a:endParaRPr lang="en-US" altLang="en-US" sz="1600" dirty="0"/>
          </a:p>
          <a:p>
            <a:pPr lvl="1">
              <a:lnSpc>
                <a:spcPct val="80000"/>
              </a:lnSpc>
            </a:pPr>
            <a:endParaRPr lang="en-US" altLang="en-US" sz="1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457200" y="152400"/>
            <a:ext cx="8229600" cy="914400"/>
          </a:xfrm>
        </p:spPr>
        <p:txBody>
          <a:bodyPr/>
          <a:lstStyle/>
          <a:p>
            <a:r>
              <a:rPr lang="en-US" altLang="en-US" sz="2800" b="1" dirty="0"/>
              <a:t>Lower Big Horn Sheep Canyon / Royal Gorge</a:t>
            </a:r>
          </a:p>
        </p:txBody>
      </p:sp>
      <p:sp>
        <p:nvSpPr>
          <p:cNvPr id="13315" name="Rectangle 3"/>
          <p:cNvSpPr>
            <a:spLocks noGrp="1" noChangeArrowheads="1"/>
          </p:cNvSpPr>
          <p:nvPr>
            <p:ph type="body" idx="1"/>
          </p:nvPr>
        </p:nvSpPr>
        <p:spPr>
          <a:xfrm>
            <a:off x="457200" y="1066800"/>
            <a:ext cx="8229600" cy="5791200"/>
          </a:xfrm>
        </p:spPr>
        <p:txBody>
          <a:bodyPr/>
          <a:lstStyle/>
          <a:p>
            <a:pPr>
              <a:lnSpc>
                <a:spcPct val="80000"/>
              </a:lnSpc>
            </a:pPr>
            <a:r>
              <a:rPr lang="en-US" altLang="en-US" sz="1800" dirty="0"/>
              <a:t>Canyons through the massive Front Range uplift</a:t>
            </a:r>
          </a:p>
          <a:p>
            <a:pPr lvl="1">
              <a:lnSpc>
                <a:spcPct val="80000"/>
              </a:lnSpc>
            </a:pPr>
            <a:r>
              <a:rPr lang="en-US" altLang="en-US" sz="1600" dirty="0"/>
              <a:t>Major tectonic crustal uplift of </a:t>
            </a:r>
            <a:r>
              <a:rPr lang="en-US" altLang="en-US" sz="1600" dirty="0" smtClean="0"/>
              <a:t>deep Precambrian Meso-Proterozoic basement </a:t>
            </a:r>
            <a:r>
              <a:rPr lang="en-US" altLang="en-US" sz="1600" dirty="0"/>
              <a:t>granites and metamorphics</a:t>
            </a:r>
          </a:p>
          <a:p>
            <a:pPr lvl="1">
              <a:lnSpc>
                <a:spcPct val="80000"/>
              </a:lnSpc>
            </a:pPr>
            <a:r>
              <a:rPr lang="en-US" altLang="en-US" sz="1600" dirty="0" smtClean="0"/>
              <a:t>The crust here is deeply </a:t>
            </a:r>
            <a:r>
              <a:rPr lang="en-US" altLang="en-US" sz="1600" dirty="0"/>
              <a:t>faulted and fractured by the </a:t>
            </a:r>
            <a:r>
              <a:rPr lang="en-US" altLang="en-US" sz="1600" dirty="0" smtClean="0"/>
              <a:t>10K+ feet of uplift</a:t>
            </a:r>
            <a:endParaRPr lang="en-US" altLang="en-US" sz="1600" dirty="0"/>
          </a:p>
          <a:p>
            <a:pPr lvl="1">
              <a:lnSpc>
                <a:spcPct val="80000"/>
              </a:lnSpc>
            </a:pPr>
            <a:r>
              <a:rPr lang="en-US" altLang="en-US" sz="1600" dirty="0"/>
              <a:t>The Arkansas River follows faults and fractures through the uplifted mountains</a:t>
            </a:r>
          </a:p>
          <a:p>
            <a:pPr lvl="1">
              <a:lnSpc>
                <a:spcPct val="80000"/>
              </a:lnSpc>
            </a:pPr>
            <a:r>
              <a:rPr lang="en-US" altLang="en-US" sz="1600" dirty="0"/>
              <a:t>The abrupt west end of the uplift at Coaldale marks the east extent of the east Rio Grande </a:t>
            </a:r>
            <a:r>
              <a:rPr lang="en-US" altLang="en-US" sz="1600" dirty="0" smtClean="0"/>
              <a:t>horst and the river enters the Front Range Uplift through a water gap</a:t>
            </a:r>
            <a:endParaRPr lang="en-US" altLang="en-US" sz="1600" dirty="0"/>
          </a:p>
          <a:p>
            <a:pPr>
              <a:lnSpc>
                <a:spcPct val="80000"/>
              </a:lnSpc>
            </a:pPr>
            <a:r>
              <a:rPr lang="en-US" altLang="en-US" sz="1800" dirty="0"/>
              <a:t>Geology of the canyons</a:t>
            </a:r>
          </a:p>
          <a:p>
            <a:pPr lvl="1">
              <a:lnSpc>
                <a:spcPct val="80000"/>
              </a:lnSpc>
            </a:pPr>
            <a:r>
              <a:rPr lang="en-US" altLang="en-US" sz="1600" dirty="0"/>
              <a:t>The west most ridge of the uplift visible approaching Coaldale from the northwest is made up of </a:t>
            </a:r>
            <a:r>
              <a:rPr lang="en-US" altLang="en-US" sz="1600" dirty="0" smtClean="0"/>
              <a:t>tan </a:t>
            </a:r>
            <a:r>
              <a:rPr lang="en-US" altLang="en-US" sz="1600" dirty="0"/>
              <a:t>Precambrian </a:t>
            </a:r>
            <a:r>
              <a:rPr lang="en-US" altLang="en-US" sz="1600" dirty="0" smtClean="0"/>
              <a:t>granites </a:t>
            </a:r>
            <a:r>
              <a:rPr lang="en-US" altLang="en-US" sz="1600" dirty="0"/>
              <a:t>with a </a:t>
            </a:r>
            <a:r>
              <a:rPr lang="en-US" altLang="en-US" sz="1600" dirty="0" smtClean="0"/>
              <a:t>some dark metamorphic </a:t>
            </a:r>
            <a:r>
              <a:rPr lang="en-US" altLang="en-US" sz="1600" dirty="0"/>
              <a:t>rock</a:t>
            </a:r>
          </a:p>
          <a:p>
            <a:pPr lvl="1">
              <a:lnSpc>
                <a:spcPct val="80000"/>
              </a:lnSpc>
            </a:pPr>
            <a:r>
              <a:rPr lang="en-US" altLang="en-US" sz="1600" dirty="0"/>
              <a:t>From Coaldale to Texas Creek, the uplift consists of tan/pink/orange Precambrian granites </a:t>
            </a:r>
            <a:r>
              <a:rPr lang="en-US" altLang="en-US" sz="1600" dirty="0" smtClean="0"/>
              <a:t>and black gabbro with metamorphic </a:t>
            </a:r>
            <a:r>
              <a:rPr lang="en-US" altLang="en-US" sz="1600" dirty="0"/>
              <a:t>gneiss and </a:t>
            </a:r>
            <a:r>
              <a:rPr lang="en-US" altLang="en-US" sz="1600" dirty="0" smtClean="0"/>
              <a:t>schist</a:t>
            </a:r>
            <a:endParaRPr lang="en-US" altLang="en-US" sz="1600" dirty="0"/>
          </a:p>
          <a:p>
            <a:pPr lvl="1">
              <a:lnSpc>
                <a:spcPct val="80000"/>
              </a:lnSpc>
            </a:pPr>
            <a:r>
              <a:rPr lang="en-US" altLang="en-US" sz="1600" dirty="0"/>
              <a:t>To the north, the ridges are capped with 39-mile Volcano Field basalt lava flows</a:t>
            </a:r>
          </a:p>
          <a:p>
            <a:pPr lvl="1">
              <a:lnSpc>
                <a:spcPct val="80000"/>
              </a:lnSpc>
            </a:pPr>
            <a:r>
              <a:rPr lang="en-US" altLang="en-US" sz="1600" dirty="0"/>
              <a:t>Deep in the canyon east of Texas Creek to Parkdale, rocks are </a:t>
            </a:r>
            <a:r>
              <a:rPr lang="en-US" altLang="en-US" sz="1600" dirty="0" smtClean="0"/>
              <a:t>primarily </a:t>
            </a:r>
            <a:r>
              <a:rPr lang="en-US" altLang="en-US" sz="1600" dirty="0"/>
              <a:t>M</a:t>
            </a:r>
            <a:r>
              <a:rPr lang="en-US" altLang="en-US" sz="1600" dirty="0" smtClean="0"/>
              <a:t>eso-</a:t>
            </a:r>
            <a:r>
              <a:rPr lang="en-US" altLang="en-US" sz="1600" dirty="0" err="1" smtClean="0"/>
              <a:t>proterozoic</a:t>
            </a:r>
            <a:r>
              <a:rPr lang="en-US" altLang="en-US" sz="1600" dirty="0" smtClean="0"/>
              <a:t> </a:t>
            </a:r>
            <a:r>
              <a:rPr lang="en-US" altLang="en-US" sz="1600" dirty="0"/>
              <a:t>metamorphics uplifted from deep within the crust</a:t>
            </a:r>
          </a:p>
          <a:p>
            <a:pPr lvl="2">
              <a:lnSpc>
                <a:spcPct val="80000"/>
              </a:lnSpc>
            </a:pPr>
            <a:r>
              <a:rPr lang="en-US" altLang="en-US" sz="1400" dirty="0" smtClean="0"/>
              <a:t>Gneiss, schist, and Proterozoic/Archean metasediments persist, especially around Texas Creek</a:t>
            </a:r>
            <a:endParaRPr lang="en-US" altLang="en-US" sz="1400" dirty="0"/>
          </a:p>
          <a:p>
            <a:pPr lvl="2">
              <a:lnSpc>
                <a:spcPct val="80000"/>
              </a:lnSpc>
            </a:pPr>
            <a:r>
              <a:rPr lang="en-US" altLang="en-US" sz="1400" dirty="0" smtClean="0"/>
              <a:t>The walls contain few </a:t>
            </a:r>
            <a:r>
              <a:rPr lang="en-US" altLang="en-US" sz="1400" dirty="0"/>
              <a:t>original basement </a:t>
            </a:r>
            <a:r>
              <a:rPr lang="en-US" altLang="en-US" sz="1400" dirty="0" smtClean="0"/>
              <a:t>granite masses </a:t>
            </a:r>
            <a:r>
              <a:rPr lang="en-US" altLang="en-US" sz="1400" dirty="0"/>
              <a:t>but many granite intrusions </a:t>
            </a:r>
            <a:r>
              <a:rPr lang="en-US" altLang="en-US" sz="1400" dirty="0" smtClean="0"/>
              <a:t>introduced after the metamorphosing of this portion of the crust</a:t>
            </a:r>
            <a:endParaRPr lang="en-US" altLang="en-US" sz="1400" dirty="0"/>
          </a:p>
          <a:p>
            <a:pPr lvl="1">
              <a:lnSpc>
                <a:spcPct val="80000"/>
              </a:lnSpc>
            </a:pPr>
            <a:r>
              <a:rPr lang="en-US" altLang="en-US" sz="1600" dirty="0"/>
              <a:t>At Parkdale, </a:t>
            </a:r>
            <a:r>
              <a:rPr lang="en-US" altLang="en-US" sz="1600" dirty="0" smtClean="0"/>
              <a:t>a tilted </a:t>
            </a:r>
            <a:r>
              <a:rPr lang="en-US" altLang="en-US" sz="1600" dirty="0"/>
              <a:t>and severely faulted </a:t>
            </a:r>
            <a:r>
              <a:rPr lang="en-US" altLang="en-US" sz="1600" dirty="0" smtClean="0"/>
              <a:t>outlier of Mesozoic Morrison, Dakota, etc. </a:t>
            </a:r>
            <a:r>
              <a:rPr lang="en-US" altLang="en-US" sz="1600" dirty="0"/>
              <a:t>sedimentary rock layers are visible trapped by the uplift </a:t>
            </a:r>
            <a:r>
              <a:rPr lang="en-US" altLang="en-US" sz="1600" dirty="0" smtClean="0"/>
              <a:t>of </a:t>
            </a:r>
            <a:r>
              <a:rPr lang="en-US" altLang="en-US" sz="1600" dirty="0"/>
              <a:t>the basement rock</a:t>
            </a:r>
          </a:p>
          <a:p>
            <a:pPr lvl="1">
              <a:lnSpc>
                <a:spcPct val="80000"/>
              </a:lnSpc>
            </a:pPr>
            <a:r>
              <a:rPr lang="en-US" altLang="en-US" sz="1600" dirty="0"/>
              <a:t>East and south of Parkdale, the southward continuation of the Front Range uplift from Pikes Peak is visible</a:t>
            </a:r>
          </a:p>
          <a:p>
            <a:pPr lvl="1">
              <a:lnSpc>
                <a:spcPct val="80000"/>
              </a:lnSpc>
            </a:pPr>
            <a:r>
              <a:rPr lang="en-US" altLang="en-US" sz="1600" dirty="0"/>
              <a:t> Royal Gorge rock consists of </a:t>
            </a:r>
            <a:r>
              <a:rPr lang="en-US" altLang="en-US" sz="1600" dirty="0" smtClean="0"/>
              <a:t>granites, </a:t>
            </a:r>
            <a:r>
              <a:rPr lang="en-US" altLang="en-US" sz="1600" dirty="0"/>
              <a:t>gneiss, and schist with huge granite masses </a:t>
            </a:r>
            <a:r>
              <a:rPr lang="en-US" altLang="en-US" sz="1600" dirty="0" smtClean="0"/>
              <a:t>and black intrusions of gabbro contained </a:t>
            </a:r>
            <a:r>
              <a:rPr lang="en-US" altLang="en-US" sz="1600" dirty="0"/>
              <a:t>in the gneiss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76200"/>
            <a:ext cx="7886700" cy="990599"/>
          </a:xfrm>
        </p:spPr>
        <p:txBody>
          <a:bodyPr>
            <a:normAutofit fontScale="90000"/>
          </a:bodyPr>
          <a:lstStyle/>
          <a:p>
            <a:pPr algn="ctr"/>
            <a:r>
              <a:rPr lang="en-US" sz="3200" dirty="0" smtClean="0"/>
              <a:t>North American Plate Tectonics Affecting Us</a:t>
            </a:r>
            <a:endParaRPr lang="en-US" sz="3200" dirty="0"/>
          </a:p>
        </p:txBody>
      </p:sp>
      <p:sp>
        <p:nvSpPr>
          <p:cNvPr id="3" name="Content Placeholder 2"/>
          <p:cNvSpPr>
            <a:spLocks noGrp="1"/>
          </p:cNvSpPr>
          <p:nvPr>
            <p:ph idx="1"/>
          </p:nvPr>
        </p:nvSpPr>
        <p:spPr>
          <a:xfrm>
            <a:off x="628650" y="1466850"/>
            <a:ext cx="7886700" cy="4448175"/>
          </a:xfrm>
        </p:spPr>
        <p:txBody>
          <a:bodyPr>
            <a:normAutofit fontScale="92500" lnSpcReduction="20000"/>
          </a:bodyPr>
          <a:lstStyle/>
          <a:p>
            <a:r>
              <a:rPr lang="en-US" dirty="0" smtClean="0"/>
              <a:t>In moving west, the </a:t>
            </a:r>
            <a:r>
              <a:rPr lang="en-US" b="1" dirty="0" smtClean="0"/>
              <a:t>North American Plate </a:t>
            </a:r>
            <a:r>
              <a:rPr lang="en-US" dirty="0" smtClean="0"/>
              <a:t>slid over several ancient plates, pushing up the </a:t>
            </a:r>
            <a:r>
              <a:rPr lang="en-US" b="1" dirty="0" smtClean="0"/>
              <a:t>North American Cordillera</a:t>
            </a:r>
          </a:p>
          <a:p>
            <a:pPr lvl="1"/>
            <a:r>
              <a:rPr lang="en-US" dirty="0" smtClean="0"/>
              <a:t>The Cordillera is the great belt of mountains from Alaska to Panama</a:t>
            </a:r>
          </a:p>
          <a:p>
            <a:pPr lvl="1"/>
            <a:r>
              <a:rPr lang="en-US" dirty="0" smtClean="0"/>
              <a:t>The most important overridden plate is the </a:t>
            </a:r>
            <a:r>
              <a:rPr lang="en-US" b="1" dirty="0" smtClean="0"/>
              <a:t>Farallon Plate</a:t>
            </a:r>
          </a:p>
          <a:p>
            <a:pPr lvl="2"/>
            <a:r>
              <a:rPr lang="en-US" sz="1900" dirty="0" smtClean="0"/>
              <a:t>It is the largest seabed oceanic plate to plunge under the North American Plate</a:t>
            </a:r>
          </a:p>
          <a:p>
            <a:pPr lvl="2"/>
            <a:r>
              <a:rPr lang="en-US" sz="1900" dirty="0" smtClean="0"/>
              <a:t>It extended from todays Juan de Fuca Plate on the north through the Cocos Plate on the south</a:t>
            </a:r>
          </a:p>
          <a:p>
            <a:pPr lvl="2"/>
            <a:r>
              <a:rPr lang="en-US" sz="1900" dirty="0" smtClean="0"/>
              <a:t>Its subduction built most of the North American Cordillera, bunching up the west end of the North American plate like folds</a:t>
            </a:r>
          </a:p>
        </p:txBody>
      </p:sp>
    </p:spTree>
    <p:extLst>
      <p:ext uri="{BB962C8B-B14F-4D97-AF65-F5344CB8AC3E}">
        <p14:creationId xmlns:p14="http://schemas.microsoft.com/office/powerpoint/2010/main" val="35429987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0"/>
            <a:ext cx="7886700" cy="1325563"/>
          </a:xfrm>
        </p:spPr>
        <p:txBody>
          <a:bodyPr>
            <a:normAutofit/>
          </a:bodyPr>
          <a:lstStyle/>
          <a:p>
            <a:pPr algn="ctr"/>
            <a:r>
              <a:rPr lang="en-US" sz="3200" dirty="0" smtClean="0"/>
              <a:t>North America (cont.)</a:t>
            </a:r>
            <a:endParaRPr lang="en-US" sz="3200" dirty="0"/>
          </a:p>
        </p:txBody>
      </p:sp>
      <p:sp>
        <p:nvSpPr>
          <p:cNvPr id="3" name="Content Placeholder 2"/>
          <p:cNvSpPr>
            <a:spLocks noGrp="1"/>
          </p:cNvSpPr>
          <p:nvPr>
            <p:ph idx="1"/>
          </p:nvPr>
        </p:nvSpPr>
        <p:spPr>
          <a:xfrm>
            <a:off x="628650" y="1416049"/>
            <a:ext cx="7886700" cy="4841875"/>
          </a:xfrm>
        </p:spPr>
        <p:txBody>
          <a:bodyPr>
            <a:normAutofit fontScale="92500" lnSpcReduction="20000"/>
          </a:bodyPr>
          <a:lstStyle/>
          <a:p>
            <a:r>
              <a:rPr lang="en-US" dirty="0"/>
              <a:t>The Farallon Plate was separated from the Pacific Plate by the </a:t>
            </a:r>
            <a:r>
              <a:rPr lang="en-US" b="1" dirty="0"/>
              <a:t>Farallon-Pacific Ridge</a:t>
            </a:r>
            <a:r>
              <a:rPr lang="en-US" dirty="0"/>
              <a:t>, a spreading zone in Earth’s crust</a:t>
            </a:r>
          </a:p>
          <a:p>
            <a:pPr lvl="1"/>
            <a:r>
              <a:rPr lang="en-US" dirty="0" smtClean="0"/>
              <a:t>Migrating </a:t>
            </a:r>
            <a:r>
              <a:rPr lang="en-US" dirty="0"/>
              <a:t>west across the ridge, </a:t>
            </a:r>
            <a:r>
              <a:rPr lang="en-US" dirty="0" smtClean="0"/>
              <a:t>the North American Plate </a:t>
            </a:r>
            <a:r>
              <a:rPr lang="en-US" dirty="0"/>
              <a:t>made contact with the Pacific Plate migrating northwest, creating the transform San Andreas Fault that grew north and </a:t>
            </a:r>
            <a:r>
              <a:rPr lang="en-US" dirty="0" smtClean="0"/>
              <a:t>south</a:t>
            </a:r>
          </a:p>
          <a:p>
            <a:pPr lvl="2"/>
            <a:r>
              <a:rPr lang="en-US" sz="1900" dirty="0" smtClean="0"/>
              <a:t>Due </a:t>
            </a:r>
            <a:r>
              <a:rPr lang="en-US" sz="1900" dirty="0"/>
              <a:t>to their similar directions of movement, the result of the collision was not subduction but side-to-side movement</a:t>
            </a:r>
          </a:p>
          <a:p>
            <a:pPr lvl="2"/>
            <a:r>
              <a:rPr lang="en-US" sz="1900" dirty="0"/>
              <a:t>Continental stretching of North America was also created by the migration, the Basin and Range Province sitting today over what was the Farallon-Pacific Ridge spreading </a:t>
            </a:r>
            <a:r>
              <a:rPr lang="en-US" sz="1900" dirty="0" smtClean="0"/>
              <a:t>zone</a:t>
            </a:r>
            <a:endParaRPr lang="en-US" sz="1900" dirty="0"/>
          </a:p>
          <a:p>
            <a:pPr lvl="2"/>
            <a:r>
              <a:rPr lang="en-US" sz="1900" dirty="0"/>
              <a:t>Two remnants of the Farallon Plate, where the continent has not overridden the ridge, still today subduct, the Juan de Fuca Plate and the Cocos Plate</a:t>
            </a:r>
          </a:p>
          <a:p>
            <a:pPr lvl="1"/>
            <a:endParaRPr lang="en-US" dirty="0"/>
          </a:p>
        </p:txBody>
      </p:sp>
    </p:spTree>
    <p:extLst>
      <p:ext uri="{BB962C8B-B14F-4D97-AF65-F5344CB8AC3E}">
        <p14:creationId xmlns:p14="http://schemas.microsoft.com/office/powerpoint/2010/main" val="16235571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04774"/>
            <a:ext cx="7886700" cy="809625"/>
          </a:xfrm>
        </p:spPr>
        <p:txBody>
          <a:bodyPr>
            <a:normAutofit/>
          </a:bodyPr>
          <a:lstStyle/>
          <a:p>
            <a:pPr algn="ctr"/>
            <a:r>
              <a:rPr lang="en-US" sz="3600" dirty="0" smtClean="0"/>
              <a:t>Our</a:t>
            </a:r>
            <a:r>
              <a:rPr lang="en-US" sz="3600" dirty="0" smtClean="0"/>
              <a:t> </a:t>
            </a:r>
            <a:r>
              <a:rPr lang="en-US" sz="3600" dirty="0"/>
              <a:t>Foreland Ranges</a:t>
            </a:r>
          </a:p>
        </p:txBody>
      </p:sp>
      <p:sp>
        <p:nvSpPr>
          <p:cNvPr id="3" name="Content Placeholder 2"/>
          <p:cNvSpPr>
            <a:spLocks noGrp="1"/>
          </p:cNvSpPr>
          <p:nvPr>
            <p:ph idx="1"/>
          </p:nvPr>
        </p:nvSpPr>
        <p:spPr>
          <a:xfrm>
            <a:off x="628650" y="1219200"/>
            <a:ext cx="7886700" cy="5095876"/>
          </a:xfrm>
        </p:spPr>
        <p:txBody>
          <a:bodyPr>
            <a:normAutofit fontScale="85000" lnSpcReduction="20000"/>
          </a:bodyPr>
          <a:lstStyle/>
          <a:p>
            <a:r>
              <a:rPr lang="en-US" dirty="0" smtClean="0"/>
              <a:t>The Southern Rockies of southern Montana, Wyoming, Colorado, and northern New Mexico</a:t>
            </a:r>
          </a:p>
          <a:p>
            <a:pPr lvl="1"/>
            <a:r>
              <a:rPr lang="en-US" dirty="0" smtClean="0"/>
              <a:t>600 to 1000 miles inland from the west edge of the North American Plate</a:t>
            </a:r>
          </a:p>
          <a:p>
            <a:pPr lvl="1"/>
            <a:r>
              <a:rPr lang="en-US" dirty="0" smtClean="0"/>
              <a:t>They occur unusually deep in the continental interior to be the result of normal oceanic/continental plate subduction</a:t>
            </a:r>
          </a:p>
          <a:p>
            <a:pPr lvl="1"/>
            <a:r>
              <a:rPr lang="en-US" dirty="0" smtClean="0"/>
              <a:t>They started to rise in the Laramide Orogeny</a:t>
            </a:r>
          </a:p>
          <a:p>
            <a:pPr lvl="1"/>
            <a:r>
              <a:rPr lang="en-US" dirty="0"/>
              <a:t>M</a:t>
            </a:r>
            <a:r>
              <a:rPr lang="en-US" dirty="0" smtClean="0"/>
              <a:t>assive </a:t>
            </a:r>
            <a:r>
              <a:rPr lang="en-US" dirty="0"/>
              <a:t>sideways pressure caused by the Farallon Plate compressed the continental basement and squeezed up the </a:t>
            </a:r>
            <a:r>
              <a:rPr lang="en-US" dirty="0" smtClean="0"/>
              <a:t>Foreland Ranges</a:t>
            </a:r>
          </a:p>
          <a:p>
            <a:pPr lvl="1"/>
            <a:r>
              <a:rPr lang="en-US" dirty="0"/>
              <a:t>Colorado and Wyoming were squeezed to 4/5ths their original </a:t>
            </a:r>
            <a:r>
              <a:rPr lang="en-US" dirty="0" smtClean="0"/>
              <a:t>widths</a:t>
            </a:r>
          </a:p>
          <a:p>
            <a:pPr lvl="1"/>
            <a:r>
              <a:rPr lang="en-US" dirty="0" smtClean="0"/>
              <a:t>Their uplifted cores are made of </a:t>
            </a:r>
            <a:r>
              <a:rPr lang="en-US" b="1" dirty="0" smtClean="0"/>
              <a:t>basement rock</a:t>
            </a:r>
          </a:p>
        </p:txBody>
      </p:sp>
    </p:spTree>
    <p:extLst>
      <p:ext uri="{BB962C8B-B14F-4D97-AF65-F5344CB8AC3E}">
        <p14:creationId xmlns:p14="http://schemas.microsoft.com/office/powerpoint/2010/main" val="42706685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2937" y="123828"/>
            <a:ext cx="7886700" cy="676274"/>
          </a:xfrm>
        </p:spPr>
        <p:txBody>
          <a:bodyPr>
            <a:normAutofit fontScale="90000"/>
          </a:bodyPr>
          <a:lstStyle/>
          <a:p>
            <a:pPr algn="ctr"/>
            <a:r>
              <a:rPr lang="en-US" dirty="0" smtClean="0"/>
              <a:t>Our</a:t>
            </a:r>
            <a:r>
              <a:rPr lang="en-US" dirty="0" smtClean="0"/>
              <a:t> </a:t>
            </a:r>
            <a:r>
              <a:rPr lang="en-US" dirty="0" smtClean="0"/>
              <a:t>Foreland Ranges</a:t>
            </a:r>
            <a:endParaRPr lang="en-US" dirty="0"/>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2352675" y="981075"/>
            <a:ext cx="4486275" cy="5495925"/>
          </a:xfrm>
        </p:spPr>
      </p:pic>
      <p:sp>
        <p:nvSpPr>
          <p:cNvPr id="3" name="Footer Placeholder 2"/>
          <p:cNvSpPr>
            <a:spLocks noGrp="1"/>
          </p:cNvSpPr>
          <p:nvPr>
            <p:ph type="ftr" sz="quarter" idx="11"/>
          </p:nvPr>
        </p:nvSpPr>
        <p:spPr>
          <a:xfrm>
            <a:off x="3028950" y="6477000"/>
            <a:ext cx="3086100" cy="244476"/>
          </a:xfrm>
        </p:spPr>
        <p:txBody>
          <a:bodyPr/>
          <a:lstStyle/>
          <a:p>
            <a:r>
              <a:rPr lang="en-US" dirty="0" smtClean="0"/>
              <a:t>Adapted from Meldahl 2013 (p.186)</a:t>
            </a:r>
            <a:endParaRPr lang="en-US" dirty="0"/>
          </a:p>
        </p:txBody>
      </p:sp>
    </p:spTree>
    <p:extLst>
      <p:ext uri="{BB962C8B-B14F-4D97-AF65-F5344CB8AC3E}">
        <p14:creationId xmlns:p14="http://schemas.microsoft.com/office/powerpoint/2010/main" val="41765133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0"/>
            <a:ext cx="7886700" cy="1325563"/>
          </a:xfrm>
        </p:spPr>
        <p:txBody>
          <a:bodyPr>
            <a:normAutofit/>
          </a:bodyPr>
          <a:lstStyle/>
          <a:p>
            <a:pPr algn="ctr"/>
            <a:r>
              <a:rPr lang="en-US" sz="3200" dirty="0" smtClean="0"/>
              <a:t>Our</a:t>
            </a:r>
            <a:r>
              <a:rPr lang="en-US" sz="3200" dirty="0" smtClean="0"/>
              <a:t> </a:t>
            </a:r>
            <a:r>
              <a:rPr lang="en-US" sz="3200" dirty="0" smtClean="0"/>
              <a:t>Foreland Ranges (cont.)</a:t>
            </a:r>
            <a:endParaRPr lang="en-US" sz="3200" dirty="0"/>
          </a:p>
        </p:txBody>
      </p:sp>
      <p:sp>
        <p:nvSpPr>
          <p:cNvPr id="3" name="Content Placeholder 2"/>
          <p:cNvSpPr>
            <a:spLocks noGrp="1"/>
          </p:cNvSpPr>
          <p:nvPr>
            <p:ph idx="1"/>
          </p:nvPr>
        </p:nvSpPr>
        <p:spPr>
          <a:xfrm>
            <a:off x="628650" y="1325562"/>
            <a:ext cx="7886700" cy="5037137"/>
          </a:xfrm>
        </p:spPr>
        <p:txBody>
          <a:bodyPr>
            <a:normAutofit fontScale="70000" lnSpcReduction="20000"/>
          </a:bodyPr>
          <a:lstStyle/>
          <a:p>
            <a:r>
              <a:rPr lang="en-US" dirty="0"/>
              <a:t>The Farallon Plate probably </a:t>
            </a:r>
            <a:r>
              <a:rPr lang="en-US" b="1" dirty="0"/>
              <a:t>subducted flat </a:t>
            </a:r>
            <a:r>
              <a:rPr lang="en-US" dirty="0"/>
              <a:t>in a 500-mile wide zone </a:t>
            </a:r>
            <a:r>
              <a:rPr lang="en-US" dirty="0" smtClean="0"/>
              <a:t>from southern </a:t>
            </a:r>
            <a:r>
              <a:rPr lang="en-US" dirty="0"/>
              <a:t>Montana to northern New Mexico</a:t>
            </a:r>
          </a:p>
          <a:p>
            <a:pPr lvl="1"/>
            <a:r>
              <a:rPr lang="en-US" dirty="0"/>
              <a:t>This wide zone was probably an oceanic plateau of vast quantities of lighter basaltic volcanic rock vented onto the seabed up to 20 miles thick</a:t>
            </a:r>
          </a:p>
          <a:p>
            <a:pPr lvl="1"/>
            <a:r>
              <a:rPr lang="en-US" dirty="0"/>
              <a:t>The buoyancy of the plateau material floats the plate upward in the mantle so it slides flat beneath the continent as a great arch and may even tear away from the plate like a large flap</a:t>
            </a:r>
          </a:p>
          <a:p>
            <a:pPr lvl="1"/>
            <a:r>
              <a:rPr lang="en-US" dirty="0"/>
              <a:t>Only 10 extra miles of plateau top layer </a:t>
            </a:r>
            <a:r>
              <a:rPr lang="en-US" dirty="0" smtClean="0"/>
              <a:t>basalt/gabbro on peridotite  </a:t>
            </a:r>
            <a:r>
              <a:rPr lang="en-US" dirty="0"/>
              <a:t>is needed to float the plate</a:t>
            </a:r>
          </a:p>
          <a:p>
            <a:pPr lvl="1"/>
            <a:r>
              <a:rPr lang="en-US" dirty="0"/>
              <a:t>The flat-sliding plate applied the pressure as it scraped the </a:t>
            </a:r>
            <a:r>
              <a:rPr lang="en-US" dirty="0" smtClean="0"/>
              <a:t>North American Plate above</a:t>
            </a:r>
          </a:p>
          <a:p>
            <a:pPr lvl="1"/>
            <a:r>
              <a:rPr lang="en-US" dirty="0" smtClean="0"/>
              <a:t>An on-going event today may be demonstrating the same processes involved in the formation of the Foreland Ranges – Argentina’s </a:t>
            </a:r>
            <a:r>
              <a:rPr lang="en-US" dirty="0" err="1" smtClean="0"/>
              <a:t>Pampean</a:t>
            </a:r>
            <a:r>
              <a:rPr lang="en-US" dirty="0" smtClean="0"/>
              <a:t> Ranges being pushed up by nearly flat subduction of the Nazca Plate between 28 and 33 degrees latitude South</a:t>
            </a:r>
            <a:endParaRPr lang="en-US" dirty="0"/>
          </a:p>
          <a:p>
            <a:endParaRPr lang="en-US" dirty="0"/>
          </a:p>
        </p:txBody>
      </p:sp>
    </p:spTree>
    <p:extLst>
      <p:ext uri="{BB962C8B-B14F-4D97-AF65-F5344CB8AC3E}">
        <p14:creationId xmlns:p14="http://schemas.microsoft.com/office/powerpoint/2010/main" val="26992216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762000"/>
          </a:xfrm>
        </p:spPr>
        <p:txBody>
          <a:bodyPr/>
          <a:lstStyle/>
          <a:p>
            <a:r>
              <a:rPr lang="en-US" sz="3200" dirty="0" smtClean="0"/>
              <a:t> Flat Subduction Period</a:t>
            </a:r>
            <a:endParaRPr lang="en-US" sz="3200"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333500" y="990600"/>
            <a:ext cx="6477000" cy="5562600"/>
          </a:xfrm>
        </p:spPr>
      </p:pic>
    </p:spTree>
    <p:extLst>
      <p:ext uri="{BB962C8B-B14F-4D97-AF65-F5344CB8AC3E}">
        <p14:creationId xmlns:p14="http://schemas.microsoft.com/office/powerpoint/2010/main" val="37539850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47653"/>
            <a:ext cx="7886700" cy="638174"/>
          </a:xfrm>
        </p:spPr>
        <p:txBody>
          <a:bodyPr>
            <a:normAutofit/>
          </a:bodyPr>
          <a:lstStyle/>
          <a:p>
            <a:pPr algn="ctr"/>
            <a:r>
              <a:rPr lang="en-US" sz="3200" dirty="0" smtClean="0"/>
              <a:t>Our</a:t>
            </a:r>
            <a:r>
              <a:rPr lang="en-US" sz="3200" dirty="0" smtClean="0"/>
              <a:t> </a:t>
            </a:r>
            <a:r>
              <a:rPr lang="en-US" sz="3200" dirty="0"/>
              <a:t>Foreland Ranges (cont.)</a:t>
            </a:r>
          </a:p>
        </p:txBody>
      </p:sp>
      <p:sp>
        <p:nvSpPr>
          <p:cNvPr id="3" name="Content Placeholder 2"/>
          <p:cNvSpPr>
            <a:spLocks noGrp="1"/>
          </p:cNvSpPr>
          <p:nvPr>
            <p:ph idx="1"/>
          </p:nvPr>
        </p:nvSpPr>
        <p:spPr>
          <a:xfrm>
            <a:off x="628650" y="1219200"/>
            <a:ext cx="7886700" cy="4743450"/>
          </a:xfrm>
        </p:spPr>
        <p:txBody>
          <a:bodyPr>
            <a:normAutofit fontScale="77500" lnSpcReduction="20000"/>
          </a:bodyPr>
          <a:lstStyle/>
          <a:p>
            <a:pPr marL="457200" lvl="1" indent="0">
              <a:buNone/>
            </a:pPr>
            <a:endParaRPr lang="en-US" sz="3100" dirty="0" smtClean="0"/>
          </a:p>
          <a:p>
            <a:pPr lvl="1"/>
            <a:r>
              <a:rPr lang="en-US" sz="3100" dirty="0" smtClean="0"/>
              <a:t>After the Laramide Orogeny, the Farallon Plate bent back to normal subduction as the oceanic plateau moved through</a:t>
            </a:r>
            <a:endParaRPr lang="en-US" sz="2900" dirty="0" smtClean="0"/>
          </a:p>
          <a:p>
            <a:pPr lvl="2"/>
            <a:r>
              <a:rPr lang="en-US" sz="2900" dirty="0" smtClean="0"/>
              <a:t>Volcanoes re-awakened with a vengeance</a:t>
            </a:r>
          </a:p>
          <a:p>
            <a:pPr lvl="2"/>
            <a:r>
              <a:rPr lang="en-US" sz="2900" dirty="0" smtClean="0"/>
              <a:t>Flat subduction may have been to blame for such violent volcanism</a:t>
            </a:r>
          </a:p>
          <a:p>
            <a:pPr lvl="3"/>
            <a:r>
              <a:rPr lang="en-US" sz="2600" dirty="0" smtClean="0"/>
              <a:t>As the Farallon Plate slid flat, great pressures may have squeezed quantities of seawater into the lower continental crust above</a:t>
            </a:r>
          </a:p>
          <a:p>
            <a:pPr lvl="3"/>
            <a:r>
              <a:rPr lang="en-US" sz="2600" dirty="0" smtClean="0"/>
              <a:t>When the Farallon Plate angled back down, inflowing soft mantle above the plate began to melt by depressurization and, also, water lowered the melting point in the mantle</a:t>
            </a:r>
          </a:p>
          <a:p>
            <a:pPr lvl="3"/>
            <a:r>
              <a:rPr lang="en-US" sz="2600" dirty="0" smtClean="0"/>
              <a:t>As fresh magma entered the hydrated crust above, it could have exploded up to 750 times its volume</a:t>
            </a:r>
          </a:p>
        </p:txBody>
      </p:sp>
    </p:spTree>
    <p:extLst>
      <p:ext uri="{BB962C8B-B14F-4D97-AF65-F5344CB8AC3E}">
        <p14:creationId xmlns:p14="http://schemas.microsoft.com/office/powerpoint/2010/main" val="40332317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7700" y="123828"/>
            <a:ext cx="7886700" cy="609599"/>
          </a:xfrm>
        </p:spPr>
        <p:txBody>
          <a:bodyPr>
            <a:noAutofit/>
          </a:bodyPr>
          <a:lstStyle/>
          <a:p>
            <a:pPr algn="ctr"/>
            <a:r>
              <a:rPr lang="en-US" sz="3600" dirty="0" smtClean="0"/>
              <a:t>Normal Farallon Plate Subduction</a:t>
            </a:r>
            <a:endParaRPr lang="en-US" sz="3600" dirty="0"/>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162050" y="895350"/>
            <a:ext cx="6924675" cy="5743575"/>
          </a:xfrm>
        </p:spPr>
      </p:pic>
      <p:sp>
        <p:nvSpPr>
          <p:cNvPr id="3" name="Footer Placeholder 2"/>
          <p:cNvSpPr>
            <a:spLocks noGrp="1"/>
          </p:cNvSpPr>
          <p:nvPr>
            <p:ph type="ftr" sz="quarter" idx="11"/>
          </p:nvPr>
        </p:nvSpPr>
        <p:spPr>
          <a:xfrm>
            <a:off x="3028950" y="6553200"/>
            <a:ext cx="3086100" cy="168276"/>
          </a:xfrm>
        </p:spPr>
        <p:txBody>
          <a:bodyPr/>
          <a:lstStyle/>
          <a:p>
            <a:r>
              <a:rPr lang="en-US" dirty="0" smtClean="0"/>
              <a:t>Adapted from Meldahl 2013 (p.93)</a:t>
            </a:r>
            <a:endParaRPr lang="en-US" dirty="0"/>
          </a:p>
        </p:txBody>
      </p:sp>
    </p:spTree>
    <p:extLst>
      <p:ext uri="{BB962C8B-B14F-4D97-AF65-F5344CB8AC3E}">
        <p14:creationId xmlns:p14="http://schemas.microsoft.com/office/powerpoint/2010/main" val="40336928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80978"/>
            <a:ext cx="7886700" cy="676274"/>
          </a:xfrm>
        </p:spPr>
        <p:txBody>
          <a:bodyPr>
            <a:normAutofit/>
          </a:bodyPr>
          <a:lstStyle/>
          <a:p>
            <a:pPr algn="ctr"/>
            <a:r>
              <a:rPr lang="en-US" sz="3200" dirty="0"/>
              <a:t>O</a:t>
            </a:r>
            <a:r>
              <a:rPr lang="en-US" sz="3200" dirty="0" smtClean="0"/>
              <a:t>ur Foreland </a:t>
            </a:r>
            <a:r>
              <a:rPr lang="en-US" sz="3200" dirty="0" smtClean="0"/>
              <a:t>Ranges </a:t>
            </a:r>
            <a:r>
              <a:rPr lang="en-US" sz="3200" dirty="0"/>
              <a:t>(</a:t>
            </a:r>
            <a:r>
              <a:rPr lang="en-US" sz="3200" dirty="0" smtClean="0"/>
              <a:t>cont.)</a:t>
            </a:r>
            <a:endParaRPr lang="en-US" sz="3200" dirty="0"/>
          </a:p>
        </p:txBody>
      </p:sp>
      <p:sp>
        <p:nvSpPr>
          <p:cNvPr id="3" name="Content Placeholder 2"/>
          <p:cNvSpPr>
            <a:spLocks noGrp="1"/>
          </p:cNvSpPr>
          <p:nvPr>
            <p:ph idx="1"/>
          </p:nvPr>
        </p:nvSpPr>
        <p:spPr>
          <a:xfrm>
            <a:off x="628650" y="1676400"/>
            <a:ext cx="7886700" cy="4391025"/>
          </a:xfrm>
        </p:spPr>
        <p:txBody>
          <a:bodyPr>
            <a:normAutofit lnSpcReduction="10000"/>
          </a:bodyPr>
          <a:lstStyle/>
          <a:p>
            <a:pPr lvl="1"/>
            <a:r>
              <a:rPr lang="en-US" dirty="0"/>
              <a:t>The </a:t>
            </a:r>
            <a:r>
              <a:rPr lang="en-US" b="1" dirty="0"/>
              <a:t>Death of the Farallon Plate</a:t>
            </a:r>
          </a:p>
          <a:p>
            <a:pPr lvl="2"/>
            <a:r>
              <a:rPr lang="en-US" sz="1900" dirty="0"/>
              <a:t>The </a:t>
            </a:r>
            <a:r>
              <a:rPr lang="en-US" sz="1900" dirty="0" err="1"/>
              <a:t>USArray</a:t>
            </a:r>
            <a:r>
              <a:rPr lang="en-US" sz="1900" dirty="0"/>
              <a:t> has shown that the Farallon Plate itself is largely gone today</a:t>
            </a:r>
          </a:p>
          <a:p>
            <a:pPr lvl="2"/>
            <a:r>
              <a:rPr lang="en-US" sz="1900" dirty="0"/>
              <a:t>The destruction of the Farallon Plate has several causes</a:t>
            </a:r>
          </a:p>
          <a:p>
            <a:pPr lvl="3"/>
            <a:r>
              <a:rPr lang="en-US" sz="1700" dirty="0"/>
              <a:t>The North American Plate overtopped the Farallon-Pacific Ridge from which the Farallon Plate grew and slid east, eliminating the plate’s source and energy</a:t>
            </a:r>
          </a:p>
          <a:p>
            <a:pPr lvl="3"/>
            <a:r>
              <a:rPr lang="en-US" sz="1700" dirty="0"/>
              <a:t>The westward movement of the North American Plate over the now dead Farallon Plate has broken it </a:t>
            </a:r>
            <a:r>
              <a:rPr lang="en-US" sz="1700" dirty="0" smtClean="0"/>
              <a:t>up</a:t>
            </a:r>
          </a:p>
          <a:p>
            <a:pPr lvl="4"/>
            <a:r>
              <a:rPr lang="en-US" sz="1500" dirty="0" smtClean="0"/>
              <a:t>Subduction </a:t>
            </a:r>
            <a:r>
              <a:rPr lang="en-US" sz="1500" dirty="0"/>
              <a:t>and plate movement ended</a:t>
            </a:r>
          </a:p>
          <a:p>
            <a:pPr lvl="4"/>
            <a:r>
              <a:rPr lang="en-US" sz="1500" dirty="0" smtClean="0"/>
              <a:t>When the </a:t>
            </a:r>
            <a:r>
              <a:rPr lang="en-US" sz="1500" dirty="0"/>
              <a:t>detached dead plate cracked apart into several </a:t>
            </a:r>
            <a:r>
              <a:rPr lang="en-US" sz="1500" dirty="0" smtClean="0"/>
              <a:t>pieces, it sank </a:t>
            </a:r>
            <a:r>
              <a:rPr lang="en-US" sz="1500" dirty="0"/>
              <a:t>into the mantle opening gaps through which hot mantle rocks and magma </a:t>
            </a:r>
            <a:r>
              <a:rPr lang="en-US" sz="1500" dirty="0" smtClean="0"/>
              <a:t>rose</a:t>
            </a:r>
            <a:endParaRPr lang="en-US" sz="1700" dirty="0" smtClean="0"/>
          </a:p>
          <a:p>
            <a:pPr lvl="3"/>
            <a:r>
              <a:rPr lang="en-US" sz="1700" dirty="0" smtClean="0"/>
              <a:t>As the west gap opened, more hot mantle rock welled up under the Southern Rocky Mountains to push them up</a:t>
            </a:r>
          </a:p>
        </p:txBody>
      </p:sp>
    </p:spTree>
    <p:extLst>
      <p:ext uri="{BB962C8B-B14F-4D97-AF65-F5344CB8AC3E}">
        <p14:creationId xmlns:p14="http://schemas.microsoft.com/office/powerpoint/2010/main" val="22992751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0"/>
            <a:ext cx="7886700" cy="1325563"/>
          </a:xfrm>
        </p:spPr>
        <p:txBody>
          <a:bodyPr>
            <a:normAutofit/>
          </a:bodyPr>
          <a:lstStyle/>
          <a:p>
            <a:pPr algn="ctr"/>
            <a:r>
              <a:rPr lang="en-US" sz="3200" dirty="0" smtClean="0"/>
              <a:t>Our Foreland </a:t>
            </a:r>
            <a:r>
              <a:rPr lang="en-US" sz="3200" dirty="0" smtClean="0"/>
              <a:t>Ranges</a:t>
            </a:r>
            <a:r>
              <a:rPr lang="en-US" sz="3000" dirty="0" smtClean="0"/>
              <a:t> (cont.)</a:t>
            </a:r>
            <a:endParaRPr lang="en-US" sz="3000" dirty="0"/>
          </a:p>
        </p:txBody>
      </p:sp>
      <p:sp>
        <p:nvSpPr>
          <p:cNvPr id="3" name="Content Placeholder 2"/>
          <p:cNvSpPr>
            <a:spLocks noGrp="1"/>
          </p:cNvSpPr>
          <p:nvPr>
            <p:ph idx="1"/>
          </p:nvPr>
        </p:nvSpPr>
        <p:spPr>
          <a:xfrm>
            <a:off x="628650" y="1549400"/>
            <a:ext cx="7886700" cy="4351338"/>
          </a:xfrm>
        </p:spPr>
        <p:txBody>
          <a:bodyPr>
            <a:normAutofit fontScale="77500" lnSpcReduction="20000"/>
          </a:bodyPr>
          <a:lstStyle/>
          <a:p>
            <a:r>
              <a:rPr lang="en-US" dirty="0"/>
              <a:t>Today with </a:t>
            </a:r>
            <a:r>
              <a:rPr lang="en-US" dirty="0" smtClean="0"/>
              <a:t>the </a:t>
            </a:r>
            <a:r>
              <a:rPr lang="en-US" dirty="0" err="1" smtClean="0"/>
              <a:t>USArray</a:t>
            </a:r>
            <a:r>
              <a:rPr lang="en-US" dirty="0"/>
              <a:t>, geologists can see the remnants of the ripped-apart Farallon Plate in the mantle</a:t>
            </a:r>
          </a:p>
          <a:p>
            <a:pPr lvl="1"/>
            <a:r>
              <a:rPr lang="en-US" sz="2300" dirty="0"/>
              <a:t>Several fragments into which it has been split are clearly </a:t>
            </a:r>
            <a:r>
              <a:rPr lang="en-US" sz="2300" dirty="0" smtClean="0"/>
              <a:t>visible</a:t>
            </a:r>
            <a:endParaRPr lang="en-US" sz="2300" dirty="0"/>
          </a:p>
          <a:p>
            <a:pPr lvl="1"/>
            <a:r>
              <a:rPr lang="en-US" sz="2300" dirty="0"/>
              <a:t>The high oceanic plateau fragment 300 miles under the Great Plains that looks like the flat subducting portion of the plate that slid underneath the continent, to squeeze up the Southern Rockies, is clearly identifiable</a:t>
            </a:r>
          </a:p>
          <a:p>
            <a:pPr lvl="1"/>
            <a:r>
              <a:rPr lang="en-US" sz="2300" dirty="0"/>
              <a:t>A severely tilted fragment under the Southern Rockies that probably was the cause of the tensional forces causing the crust to split into the Rio Grande </a:t>
            </a:r>
            <a:r>
              <a:rPr lang="en-US" sz="2300" dirty="0" smtClean="0"/>
              <a:t>Rift (with </a:t>
            </a:r>
            <a:r>
              <a:rPr lang="en-US" sz="2300" dirty="0"/>
              <a:t>its associated horst </a:t>
            </a:r>
            <a:r>
              <a:rPr lang="en-US" sz="2300" dirty="0" smtClean="0"/>
              <a:t>uplifts), the buckling and warping of the Colorado Plateau, and the depressurization </a:t>
            </a:r>
            <a:r>
              <a:rPr lang="en-US" sz="2300" dirty="0"/>
              <a:t>to create the magma necessary for the Front Range Uplift and other regional </a:t>
            </a:r>
            <a:r>
              <a:rPr lang="en-US" sz="2300" dirty="0" smtClean="0"/>
              <a:t>volcanism </a:t>
            </a:r>
            <a:r>
              <a:rPr lang="en-US" sz="2300" dirty="0"/>
              <a:t>under the Southern Rocky Mountain region</a:t>
            </a:r>
          </a:p>
          <a:p>
            <a:pPr lvl="1"/>
            <a:r>
              <a:rPr lang="en-US" sz="2300" dirty="0"/>
              <a:t>The Southern Rockies today are still stretching east-to-west along the Rio Grande Rift caused by the pressure of </a:t>
            </a:r>
            <a:r>
              <a:rPr lang="en-US" sz="2300" dirty="0" smtClean="0"/>
              <a:t>diving </a:t>
            </a:r>
            <a:r>
              <a:rPr lang="en-US" sz="2300" dirty="0"/>
              <a:t>Farallon Plate fragments and upwelling hot mantle</a:t>
            </a:r>
          </a:p>
          <a:p>
            <a:endParaRPr lang="en-US" sz="2300" dirty="0"/>
          </a:p>
        </p:txBody>
      </p:sp>
    </p:spTree>
    <p:extLst>
      <p:ext uri="{BB962C8B-B14F-4D97-AF65-F5344CB8AC3E}">
        <p14:creationId xmlns:p14="http://schemas.microsoft.com/office/powerpoint/2010/main" val="42175778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2925" y="114303"/>
            <a:ext cx="7886700" cy="523874"/>
          </a:xfrm>
        </p:spPr>
        <p:txBody>
          <a:bodyPr>
            <a:normAutofit fontScale="90000"/>
          </a:bodyPr>
          <a:lstStyle/>
          <a:p>
            <a:pPr algn="ctr"/>
            <a:r>
              <a:rPr lang="en-US" dirty="0" smtClean="0"/>
              <a:t>Death of the Farallon Plate</a:t>
            </a:r>
            <a:endParaRPr lang="en-US" dirty="0"/>
          </a:p>
        </p:txBody>
      </p:sp>
      <p:pic>
        <p:nvPicPr>
          <p:cNvPr id="5" name="Content Placeholder 4"/>
          <p:cNvPicPr>
            <a:picLocks noGrp="1" noChangeAspect="1"/>
          </p:cNvPicPr>
          <p:nvPr>
            <p:ph sz="half" idx="1"/>
          </p:nvPr>
        </p:nvPicPr>
        <p:blipFill>
          <a:blip r:embed="rId3" cstate="print">
            <a:extLst>
              <a:ext uri="{28A0092B-C50C-407E-A947-70E740481C1C}">
                <a14:useLocalDpi xmlns:a14="http://schemas.microsoft.com/office/drawing/2010/main" val="0"/>
              </a:ext>
            </a:extLst>
          </a:blip>
          <a:stretch>
            <a:fillRect/>
          </a:stretch>
        </p:blipFill>
        <p:spPr>
          <a:xfrm>
            <a:off x="180976" y="2219326"/>
            <a:ext cx="4591050" cy="2638424"/>
          </a:xfrm>
        </p:spPr>
      </p:pic>
      <p:pic>
        <p:nvPicPr>
          <p:cNvPr id="6" name="Content Placeholder 5"/>
          <p:cNvPicPr>
            <a:picLocks noGrp="1" noChangeAspect="1"/>
          </p:cNvPicPr>
          <p:nvPr>
            <p:ph sz="half" idx="2"/>
          </p:nvPr>
        </p:nvPicPr>
        <p:blipFill>
          <a:blip r:embed="rId4" cstate="print">
            <a:extLst>
              <a:ext uri="{28A0092B-C50C-407E-A947-70E740481C1C}">
                <a14:useLocalDpi xmlns:a14="http://schemas.microsoft.com/office/drawing/2010/main" val="0"/>
              </a:ext>
            </a:extLst>
          </a:blip>
          <a:stretch>
            <a:fillRect/>
          </a:stretch>
        </p:blipFill>
        <p:spPr>
          <a:xfrm>
            <a:off x="4876802" y="1057275"/>
            <a:ext cx="4124324" cy="5219700"/>
          </a:xfrm>
        </p:spPr>
      </p:pic>
      <p:sp>
        <p:nvSpPr>
          <p:cNvPr id="3" name="Footer Placeholder 2"/>
          <p:cNvSpPr>
            <a:spLocks noGrp="1"/>
          </p:cNvSpPr>
          <p:nvPr>
            <p:ph type="ftr" sz="quarter" idx="11"/>
          </p:nvPr>
        </p:nvSpPr>
        <p:spPr>
          <a:xfrm>
            <a:off x="933451" y="4857750"/>
            <a:ext cx="3086100" cy="365125"/>
          </a:xfrm>
        </p:spPr>
        <p:txBody>
          <a:bodyPr/>
          <a:lstStyle/>
          <a:p>
            <a:r>
              <a:rPr lang="en-US" dirty="0" smtClean="0"/>
              <a:t>Adapted from Meldahl 2013 (p.212)</a:t>
            </a:r>
            <a:endParaRPr lang="en-US" dirty="0"/>
          </a:p>
        </p:txBody>
      </p:sp>
      <p:sp>
        <p:nvSpPr>
          <p:cNvPr id="4" name="Rectangle 3"/>
          <p:cNvSpPr/>
          <p:nvPr/>
        </p:nvSpPr>
        <p:spPr>
          <a:xfrm>
            <a:off x="5722958" y="6138475"/>
            <a:ext cx="2482283" cy="276999"/>
          </a:xfrm>
          <a:prstGeom prst="rect">
            <a:avLst/>
          </a:prstGeom>
        </p:spPr>
        <p:txBody>
          <a:bodyPr wrap="none">
            <a:spAutoFit/>
          </a:bodyPr>
          <a:lstStyle/>
          <a:p>
            <a:r>
              <a:rPr lang="en-US" sz="1200" dirty="0"/>
              <a:t>Adapted from Meldahl 2013 (</a:t>
            </a:r>
            <a:r>
              <a:rPr lang="en-US" sz="1200" dirty="0" smtClean="0"/>
              <a:t>p.213)</a:t>
            </a:r>
            <a:endParaRPr lang="en-US" sz="1200" dirty="0"/>
          </a:p>
        </p:txBody>
      </p:sp>
    </p:spTree>
    <p:extLst>
      <p:ext uri="{BB962C8B-B14F-4D97-AF65-F5344CB8AC3E}">
        <p14:creationId xmlns:p14="http://schemas.microsoft.com/office/powerpoint/2010/main" val="1125204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472126" y="152400"/>
            <a:ext cx="8229600" cy="868362"/>
          </a:xfrm>
        </p:spPr>
        <p:txBody>
          <a:bodyPr/>
          <a:lstStyle/>
          <a:p>
            <a:r>
              <a:rPr lang="en-US" altLang="en-US" dirty="0"/>
              <a:t>References</a:t>
            </a:r>
          </a:p>
        </p:txBody>
      </p:sp>
      <p:sp>
        <p:nvSpPr>
          <p:cNvPr id="15363" name="Rectangle 3"/>
          <p:cNvSpPr>
            <a:spLocks noGrp="1" noChangeArrowheads="1"/>
          </p:cNvSpPr>
          <p:nvPr>
            <p:ph type="body" idx="1"/>
          </p:nvPr>
        </p:nvSpPr>
        <p:spPr>
          <a:xfrm>
            <a:off x="443846" y="1219200"/>
            <a:ext cx="8229600" cy="5562600"/>
          </a:xfrm>
        </p:spPr>
        <p:txBody>
          <a:bodyPr/>
          <a:lstStyle/>
          <a:p>
            <a:pPr>
              <a:lnSpc>
                <a:spcPct val="80000"/>
              </a:lnSpc>
            </a:pPr>
            <a:r>
              <a:rPr lang="en-US" altLang="en-US" sz="2400" dirty="0"/>
              <a:t>Chesterman, Charles W. </a:t>
            </a:r>
            <a:r>
              <a:rPr lang="en-US" altLang="en-US" sz="2400" i="1" dirty="0"/>
              <a:t>National Audubon Society Field Guide to Rocks and Minerals</a:t>
            </a:r>
            <a:r>
              <a:rPr lang="en-US" altLang="en-US" sz="2400" dirty="0"/>
              <a:t>. New York, NY: Chanticleer Press, 1979, 1988</a:t>
            </a:r>
          </a:p>
          <a:p>
            <a:pPr>
              <a:lnSpc>
                <a:spcPct val="80000"/>
              </a:lnSpc>
            </a:pPr>
            <a:r>
              <a:rPr lang="en-US" altLang="en-US" sz="2400" dirty="0"/>
              <a:t>Chronic, </a:t>
            </a:r>
            <a:r>
              <a:rPr lang="en-US" altLang="en-US" sz="2400" dirty="0" err="1"/>
              <a:t>Halka</a:t>
            </a:r>
            <a:r>
              <a:rPr lang="en-US" altLang="en-US" sz="2400" dirty="0"/>
              <a:t> and Williams, </a:t>
            </a:r>
            <a:r>
              <a:rPr lang="en-US" altLang="en-US" sz="2400" dirty="0" err="1"/>
              <a:t>Felicie</a:t>
            </a:r>
            <a:r>
              <a:rPr lang="en-US" altLang="en-US" sz="2400" dirty="0"/>
              <a:t>. </a:t>
            </a:r>
            <a:r>
              <a:rPr lang="en-US" altLang="en-US" sz="2400" i="1" dirty="0"/>
              <a:t>Roadside Geology of Colorado</a:t>
            </a:r>
            <a:r>
              <a:rPr lang="en-US" altLang="en-US" sz="2400" dirty="0"/>
              <a:t>, Second Edition. Missoula, MT: Mountain Press, 2002, 2010</a:t>
            </a:r>
          </a:p>
          <a:p>
            <a:pPr>
              <a:lnSpc>
                <a:spcPct val="80000"/>
              </a:lnSpc>
            </a:pPr>
            <a:r>
              <a:rPr lang="en-US" altLang="en-US" sz="2400" dirty="0" err="1"/>
              <a:t>Lutgens</a:t>
            </a:r>
            <a:r>
              <a:rPr lang="en-US" altLang="en-US" sz="2400" dirty="0"/>
              <a:t>, Frederick K. and Edward J. </a:t>
            </a:r>
            <a:r>
              <a:rPr lang="en-US" altLang="en-US" sz="2400" dirty="0" err="1"/>
              <a:t>Tarbuck</a:t>
            </a:r>
            <a:r>
              <a:rPr lang="en-US" altLang="en-US" sz="2400" dirty="0"/>
              <a:t>. </a:t>
            </a:r>
            <a:r>
              <a:rPr lang="en-US" altLang="en-US" sz="2400" i="1" dirty="0"/>
              <a:t>Essentials of Geology, Eighth Edition</a:t>
            </a:r>
            <a:r>
              <a:rPr lang="en-US" altLang="en-US" sz="2400" dirty="0"/>
              <a:t>. Upper Saddle River, NJ: Prentice Hall, 2003, 2000,1998, 1995</a:t>
            </a:r>
          </a:p>
          <a:p>
            <a:pPr>
              <a:lnSpc>
                <a:spcPct val="80000"/>
              </a:lnSpc>
            </a:pPr>
            <a:r>
              <a:rPr lang="en-US" altLang="en-US" sz="2400" dirty="0"/>
              <a:t>Matthews, Vincent, Katie </a:t>
            </a:r>
            <a:r>
              <a:rPr lang="en-US" altLang="en-US" sz="2400" dirty="0" err="1"/>
              <a:t>KellerLynn</a:t>
            </a:r>
            <a:r>
              <a:rPr lang="en-US" altLang="en-US" sz="2400" dirty="0"/>
              <a:t> and Betty Fox. </a:t>
            </a:r>
            <a:r>
              <a:rPr lang="en-US" altLang="en-US" sz="2400" i="1" dirty="0"/>
              <a:t>Messages in Stone: Colorado’s Colorful Geography</a:t>
            </a:r>
            <a:r>
              <a:rPr lang="en-US" altLang="en-US" sz="2400" dirty="0"/>
              <a:t>. Denver: Colorado Geological Survey, </a:t>
            </a:r>
            <a:r>
              <a:rPr lang="en-US" altLang="en-US" sz="2400" dirty="0" smtClean="0"/>
              <a:t>2003</a:t>
            </a:r>
          </a:p>
          <a:p>
            <a:pPr>
              <a:lnSpc>
                <a:spcPct val="80000"/>
              </a:lnSpc>
            </a:pPr>
            <a:r>
              <a:rPr lang="en-US" altLang="en-US" sz="2400" dirty="0" err="1" smtClean="0"/>
              <a:t>Meldahl</a:t>
            </a:r>
            <a:r>
              <a:rPr lang="en-US" altLang="en-US" sz="2400" dirty="0" smtClean="0"/>
              <a:t>, Keith </a:t>
            </a:r>
            <a:r>
              <a:rPr lang="en-US" altLang="en-US" sz="2400" dirty="0" err="1" smtClean="0"/>
              <a:t>Heyer</a:t>
            </a:r>
            <a:r>
              <a:rPr lang="en-US" altLang="en-US" sz="2400" dirty="0" smtClean="0"/>
              <a:t>. Rough-Hewn Land, Berkeley and Los Angeles, CA: University of California Press, </a:t>
            </a:r>
            <a:r>
              <a:rPr lang="en-US" altLang="en-US" sz="2400" smtClean="0"/>
              <a:t>2011, 2013</a:t>
            </a:r>
            <a:endParaRPr lang="en-US" altLang="en-US" sz="2400" dirty="0"/>
          </a:p>
          <a:p>
            <a:pPr>
              <a:lnSpc>
                <a:spcPct val="80000"/>
              </a:lnSpc>
            </a:pPr>
            <a:r>
              <a:rPr lang="en-US" altLang="en-US" sz="2400" dirty="0"/>
              <a:t>Reed, Jack and Ellis, Gene. </a:t>
            </a:r>
            <a:r>
              <a:rPr lang="en-US" altLang="en-US" sz="2400" i="1" dirty="0"/>
              <a:t>Rocks Above the Clouds</a:t>
            </a:r>
            <a:r>
              <a:rPr lang="en-US" altLang="en-US" sz="2400" dirty="0"/>
              <a:t>. Golden, Colorado: Colorado Mountain Club Press, 2009</a:t>
            </a:r>
            <a:endParaRPr lang="en-US" altLang="en-US" sz="2400" i="1" dirty="0"/>
          </a:p>
        </p:txBody>
      </p:sp>
    </p:spTree>
  </p:cSld>
  <p:clrMapOvr>
    <a:masterClrMapping/>
  </p:clrMapOvr>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412</TotalTime>
  <Words>2234</Words>
  <Application>Microsoft Office PowerPoint</Application>
  <PresentationFormat>On-screen Show (4:3)</PresentationFormat>
  <Paragraphs>138</Paragraphs>
  <Slides>19</Slides>
  <Notes>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Default Design</vt:lpstr>
      <vt:lpstr>Rift/Uplift Geology of the Upper Arkansas Valley</vt:lpstr>
      <vt:lpstr>Geologic Sections of AHRA</vt:lpstr>
      <vt:lpstr>Upper Arkansas River Valley</vt:lpstr>
      <vt:lpstr>Rift Diagrams</vt:lpstr>
      <vt:lpstr>Upper Arkansas River Valley</vt:lpstr>
      <vt:lpstr>Upper Big Horn Sheep Canyon</vt:lpstr>
      <vt:lpstr>Lower Big Horn Sheep Canyon / Royal Gorge</vt:lpstr>
      <vt:lpstr>North American Plate Tectonics Affecting Us</vt:lpstr>
      <vt:lpstr>North America (cont.)</vt:lpstr>
      <vt:lpstr>Our Foreland Ranges</vt:lpstr>
      <vt:lpstr>Our Foreland Ranges</vt:lpstr>
      <vt:lpstr>Our Foreland Ranges (cont.)</vt:lpstr>
      <vt:lpstr> Flat Subduction Period</vt:lpstr>
      <vt:lpstr>Our Foreland Ranges (cont.)</vt:lpstr>
      <vt:lpstr>Normal Farallon Plate Subduction</vt:lpstr>
      <vt:lpstr>Our Foreland Ranges (cont.)</vt:lpstr>
      <vt:lpstr>Our Foreland Ranges (cont.)</vt:lpstr>
      <vt:lpstr>Death of the Farallon Plate</vt:lpstr>
      <vt:lpstr>References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Geology of  Arkansas Headwaters Recreation Area</dc:title>
  <dc:creator>Robert Hickey</dc:creator>
  <cp:lastModifiedBy>Robert Hickey</cp:lastModifiedBy>
  <cp:revision>54</cp:revision>
  <cp:lastPrinted>2019-07-13T19:14:33Z</cp:lastPrinted>
  <dcterms:created xsi:type="dcterms:W3CDTF">2012-05-13T00:15:57Z</dcterms:created>
  <dcterms:modified xsi:type="dcterms:W3CDTF">2022-08-07T16:38:53Z</dcterms:modified>
</cp:coreProperties>
</file>