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80" r:id="rId6"/>
    <p:sldId id="279" r:id="rId7"/>
    <p:sldId id="268" r:id="rId8"/>
    <p:sldId id="278" r:id="rId9"/>
    <p:sldId id="270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933AD-68EE-49C5-87B9-C459B54C97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77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724AF-6A01-446E-8BAE-A517822246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878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05F89-5A0C-47B8-9367-5A2BFB80EA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8601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89C2B-44AA-49F6-9B05-CD3C205F51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09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07A85-B8B8-48D8-B061-3EA1F6DE02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94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C868F-9CDD-445F-9CB6-EF4AEBB637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4924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06D0D-510E-4C50-9491-8034DFFAB9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20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A46B2-2D51-4925-8362-EEFAEA355A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280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CC4DF-7B2F-4403-B49A-3CB77F4127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630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27FD2-193F-4BD3-AAAF-4434D487C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92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57D1E-44AC-4428-A154-A97FE1F18C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41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61AC9B6-5D31-45FE-B393-BD0A7BB227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5867400"/>
          </a:xfrm>
        </p:spPr>
        <p:txBody>
          <a:bodyPr anchor="ctr"/>
          <a:lstStyle/>
          <a:p>
            <a:r>
              <a:rPr lang="en-US" altLang="en-US" sz="4000" dirty="0" smtClean="0"/>
              <a:t>Igneous Rocks</a:t>
            </a:r>
            <a:r>
              <a:rPr lang="en-US" altLang="en-US" sz="4000" dirty="0"/>
              <a:t/>
            </a:r>
            <a:br>
              <a:rPr lang="en-US" altLang="en-US" sz="4000" dirty="0"/>
            </a:b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2000" dirty="0" smtClean="0"/>
              <a:t>Arkansas Headwaters Recreation Area</a:t>
            </a:r>
            <a:br>
              <a:rPr lang="en-US" altLang="en-US" sz="2000" dirty="0" smtClean="0"/>
            </a:br>
            <a:r>
              <a:rPr lang="en-US" altLang="en-US" sz="1200" dirty="0" smtClean="0"/>
              <a:t>Version 1.0</a:t>
            </a:r>
            <a:br>
              <a:rPr lang="en-US" altLang="en-US" sz="1200" dirty="0" smtClean="0"/>
            </a:br>
            <a:r>
              <a:rPr lang="en-US" altLang="en-US" sz="1200" dirty="0" smtClean="0"/>
              <a:t>Bob Hickey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altLang="en-US"/>
              <a:t>Earth’s Basic Materials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715000"/>
          </a:xfrm>
        </p:spPr>
        <p:txBody>
          <a:bodyPr/>
          <a:lstStyle/>
          <a:p>
            <a:r>
              <a:rPr lang="en-US" altLang="en-US" b="1" dirty="0"/>
              <a:t>Magma</a:t>
            </a:r>
            <a:r>
              <a:rPr lang="en-US" altLang="en-US" dirty="0"/>
              <a:t>: The Parent Material</a:t>
            </a:r>
          </a:p>
          <a:p>
            <a:pPr lvl="1"/>
            <a:r>
              <a:rPr lang="en-US" altLang="en-US" sz="2400" dirty="0"/>
              <a:t>Completely or partially molten material</a:t>
            </a:r>
          </a:p>
          <a:p>
            <a:pPr lvl="1"/>
            <a:r>
              <a:rPr lang="en-US" altLang="en-US" sz="2400" dirty="0"/>
              <a:t>Consists of a liquid portion, solid components, and gaseous components, called </a:t>
            </a:r>
            <a:r>
              <a:rPr lang="en-US" altLang="en-US" sz="2400" b="1" dirty="0"/>
              <a:t>volatiles</a:t>
            </a:r>
          </a:p>
          <a:p>
            <a:pPr lvl="1"/>
            <a:r>
              <a:rPr lang="en-US" altLang="en-US" sz="2400" dirty="0"/>
              <a:t>Magma is formed by the process of partial melting, caused by raising the temperature and/or lowering the confining pressure and/or the addition of volatiles</a:t>
            </a:r>
          </a:p>
          <a:p>
            <a:pPr lvl="2"/>
            <a:r>
              <a:rPr lang="en-US" altLang="en-US" sz="2000" dirty="0"/>
              <a:t>Minerals with the lowest melting temperatures are the first to melt and continued melting leads to the other mineral melt</a:t>
            </a:r>
          </a:p>
          <a:p>
            <a:pPr lvl="1"/>
            <a:r>
              <a:rPr lang="en-US" altLang="en-US" sz="2400" dirty="0"/>
              <a:t>Once formed, the more buoyant magma rises toward the surface first</a:t>
            </a:r>
          </a:p>
          <a:p>
            <a:pPr lvl="2"/>
            <a:r>
              <a:rPr lang="en-US" altLang="en-US" sz="2000" dirty="0" smtClean="0"/>
              <a:t>If it reaches </a:t>
            </a:r>
            <a:r>
              <a:rPr lang="en-US" altLang="en-US" sz="2000" dirty="0"/>
              <a:t>the surface, it </a:t>
            </a:r>
            <a:r>
              <a:rPr lang="en-US" altLang="en-US" sz="2000" dirty="0" smtClean="0"/>
              <a:t>crystallizes to form </a:t>
            </a:r>
            <a:r>
              <a:rPr lang="en-US" altLang="en-US" sz="2000" b="1" dirty="0" smtClean="0"/>
              <a:t>extrusive </a:t>
            </a:r>
            <a:r>
              <a:rPr lang="en-US" altLang="en-US" sz="2000" b="1" dirty="0"/>
              <a:t>igneous </a:t>
            </a:r>
            <a:r>
              <a:rPr lang="en-US" altLang="en-US" sz="2000" b="1" dirty="0" smtClean="0"/>
              <a:t>rock </a:t>
            </a:r>
            <a:r>
              <a:rPr lang="en-US" altLang="en-US" sz="2000" dirty="0" smtClean="0"/>
              <a:t>(cooling fast)</a:t>
            </a:r>
            <a:endParaRPr lang="en-US" altLang="en-US" sz="2000" dirty="0"/>
          </a:p>
          <a:p>
            <a:pPr lvl="2"/>
            <a:r>
              <a:rPr lang="en-US" altLang="en-US" sz="2000" dirty="0"/>
              <a:t>Crystallizing at </a:t>
            </a:r>
            <a:r>
              <a:rPr lang="en-US" altLang="en-US" sz="2000" dirty="0" smtClean="0"/>
              <a:t>depth in the crust, </a:t>
            </a:r>
            <a:r>
              <a:rPr lang="en-US" altLang="en-US" sz="2000" dirty="0"/>
              <a:t>it forms </a:t>
            </a:r>
            <a:r>
              <a:rPr lang="en-US" altLang="en-US" sz="2000" b="1" dirty="0"/>
              <a:t>intrusive igneous (plutonic) </a:t>
            </a:r>
            <a:r>
              <a:rPr lang="en-US" altLang="en-US" sz="2000" b="1" dirty="0" smtClean="0"/>
              <a:t>rock </a:t>
            </a:r>
            <a:r>
              <a:rPr lang="en-US" altLang="en-US" sz="2000" dirty="0" smtClean="0"/>
              <a:t>(cooling more slowly)</a:t>
            </a:r>
            <a:endParaRPr lang="en-US" altLang="en-US" sz="2000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214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84238"/>
          </a:xfrm>
        </p:spPr>
        <p:txBody>
          <a:bodyPr/>
          <a:lstStyle/>
          <a:p>
            <a:r>
              <a:rPr lang="en-US" altLang="en-US"/>
              <a:t>Earth’s Basic Materials (cont.)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990" y="1036638"/>
            <a:ext cx="8229600" cy="5287962"/>
          </a:xfrm>
        </p:spPr>
        <p:txBody>
          <a:bodyPr/>
          <a:lstStyle/>
          <a:p>
            <a:r>
              <a:rPr lang="en-US" altLang="en-US" sz="2400" b="1" dirty="0" smtClean="0"/>
              <a:t>Minerals </a:t>
            </a:r>
            <a:r>
              <a:rPr lang="en-US" altLang="en-US" sz="2400" dirty="0"/>
              <a:t>– building blocks of rocks</a:t>
            </a:r>
          </a:p>
          <a:p>
            <a:pPr lvl="1"/>
            <a:r>
              <a:rPr lang="en-US" altLang="en-US" sz="1800" dirty="0"/>
              <a:t>Naturally occurring inorganic </a:t>
            </a:r>
            <a:r>
              <a:rPr lang="en-US" altLang="en-US" sz="1800" dirty="0" smtClean="0"/>
              <a:t>solids</a:t>
            </a:r>
            <a:endParaRPr lang="en-US" altLang="en-US" sz="1800" dirty="0"/>
          </a:p>
          <a:p>
            <a:pPr lvl="1"/>
            <a:r>
              <a:rPr lang="en-US" altLang="en-US" sz="1800" dirty="0"/>
              <a:t>I</a:t>
            </a:r>
            <a:r>
              <a:rPr lang="en-US" altLang="en-US" sz="1800" dirty="0" smtClean="0"/>
              <a:t>nternal structure with definite chemical composition – nearly 4000 named minerals</a:t>
            </a:r>
            <a:endParaRPr lang="en-US" altLang="en-US" sz="1800" dirty="0"/>
          </a:p>
          <a:p>
            <a:pPr lvl="1"/>
            <a:r>
              <a:rPr lang="en-US" altLang="en-US" sz="1800" dirty="0" smtClean="0"/>
              <a:t>Earth’s major abundant mineral groups: silicates (</a:t>
            </a:r>
            <a:r>
              <a:rPr lang="en-US" altLang="en-US" sz="1800" u="sng" dirty="0" smtClean="0"/>
              <a:t>SiO</a:t>
            </a:r>
            <a:r>
              <a:rPr lang="en-US" altLang="en-US" sz="800" u="sng" dirty="0" smtClean="0"/>
              <a:t>2</a:t>
            </a:r>
            <a:r>
              <a:rPr lang="en-US" altLang="en-US" sz="1800" dirty="0" smtClean="0"/>
              <a:t>), carbonates (Ca</a:t>
            </a:r>
            <a:r>
              <a:rPr lang="en-US" altLang="en-US" sz="1800" u="sng" dirty="0" smtClean="0"/>
              <a:t>CO</a:t>
            </a:r>
            <a:r>
              <a:rPr lang="en-US" altLang="en-US" sz="800" u="sng" dirty="0"/>
              <a:t>3</a:t>
            </a:r>
            <a:r>
              <a:rPr lang="en-US" altLang="en-US" sz="1800" dirty="0" smtClean="0"/>
              <a:t>), halides (</a:t>
            </a:r>
            <a:r>
              <a:rPr lang="en-US" altLang="en-US" sz="1800" dirty="0" err="1" smtClean="0"/>
              <a:t>NaCl</a:t>
            </a:r>
            <a:r>
              <a:rPr lang="en-US" altLang="en-US" sz="1800" dirty="0" smtClean="0"/>
              <a:t>), oxides (Fe</a:t>
            </a:r>
            <a:r>
              <a:rPr lang="en-US" altLang="en-US" sz="800" dirty="0" smtClean="0"/>
              <a:t>2</a:t>
            </a:r>
            <a:r>
              <a:rPr lang="en-US" altLang="en-US" sz="1800" u="sng" dirty="0" smtClean="0"/>
              <a:t>O</a:t>
            </a:r>
            <a:r>
              <a:rPr lang="en-US" altLang="en-US" sz="800" u="sng" dirty="0" smtClean="0"/>
              <a:t>3</a:t>
            </a:r>
            <a:r>
              <a:rPr lang="en-US" altLang="en-US" sz="1800" dirty="0" smtClean="0"/>
              <a:t>), sulfides (Fe</a:t>
            </a:r>
            <a:r>
              <a:rPr lang="en-US" altLang="en-US" sz="1800" u="sng" dirty="0" smtClean="0"/>
              <a:t>S</a:t>
            </a:r>
            <a:r>
              <a:rPr lang="en-US" altLang="en-US" sz="800" u="sng" dirty="0" smtClean="0"/>
              <a:t>2</a:t>
            </a:r>
            <a:r>
              <a:rPr lang="en-US" altLang="en-US" sz="1800" dirty="0" smtClean="0"/>
              <a:t>), and sulfates (Ca</a:t>
            </a:r>
            <a:r>
              <a:rPr lang="en-US" altLang="en-US" sz="1800" u="sng" dirty="0" smtClean="0"/>
              <a:t>SO</a:t>
            </a:r>
            <a:r>
              <a:rPr lang="en-US" altLang="en-US" sz="800" u="sng" dirty="0" smtClean="0"/>
              <a:t>4</a:t>
            </a:r>
            <a:r>
              <a:rPr lang="en-US" altLang="en-US" sz="1800" dirty="0" smtClean="0"/>
              <a:t>)</a:t>
            </a:r>
          </a:p>
          <a:p>
            <a:pPr lvl="1"/>
            <a:r>
              <a:rPr lang="en-US" altLang="en-US" sz="1800" dirty="0" smtClean="0"/>
              <a:t>The most common mineral group is the silicates, making up by far most of the earth’s crust including </a:t>
            </a:r>
            <a:r>
              <a:rPr lang="en-US" altLang="en-US" sz="1800" b="1" dirty="0" smtClean="0"/>
              <a:t>all Igneous Rocks</a:t>
            </a:r>
            <a:endParaRPr lang="en-US" altLang="en-US" sz="1800" b="1" dirty="0"/>
          </a:p>
          <a:p>
            <a:r>
              <a:rPr lang="en-US" altLang="en-US" sz="2400" b="1" dirty="0" smtClean="0"/>
              <a:t>Rocks</a:t>
            </a:r>
            <a:endParaRPr lang="en-US" altLang="en-US" sz="2400" b="1" dirty="0"/>
          </a:p>
          <a:p>
            <a:pPr lvl="1"/>
            <a:r>
              <a:rPr lang="en-US" altLang="en-US" sz="1800" dirty="0"/>
              <a:t>S</a:t>
            </a:r>
            <a:r>
              <a:rPr lang="en-US" altLang="en-US" sz="1800" dirty="0" smtClean="0"/>
              <a:t>olid </a:t>
            </a:r>
            <a:r>
              <a:rPr lang="en-US" altLang="en-US" sz="1800" dirty="0"/>
              <a:t>mass of </a:t>
            </a:r>
            <a:r>
              <a:rPr lang="en-US" altLang="en-US" sz="1800" dirty="0" smtClean="0"/>
              <a:t>minerals</a:t>
            </a:r>
            <a:endParaRPr lang="en-US" altLang="en-US" sz="1800" dirty="0"/>
          </a:p>
          <a:p>
            <a:pPr lvl="1"/>
            <a:r>
              <a:rPr lang="en-US" altLang="en-US" sz="1800" dirty="0"/>
              <a:t>Aggregates of several minerals </a:t>
            </a:r>
            <a:r>
              <a:rPr lang="en-US" altLang="en-US" sz="1800" dirty="0" smtClean="0"/>
              <a:t>– like </a:t>
            </a:r>
            <a:r>
              <a:rPr lang="en-US" altLang="en-US" sz="1800" b="1" dirty="0" smtClean="0"/>
              <a:t>Granite</a:t>
            </a:r>
            <a:endParaRPr lang="en-US" altLang="en-US" sz="1800" b="1" dirty="0"/>
          </a:p>
          <a:p>
            <a:pPr lvl="1"/>
            <a:r>
              <a:rPr lang="en-US" altLang="en-US" sz="1800" dirty="0"/>
              <a:t>There are three major rock groups</a:t>
            </a:r>
          </a:p>
          <a:p>
            <a:pPr lvl="2"/>
            <a:r>
              <a:rPr lang="en-US" altLang="en-US" sz="1600" b="1" dirty="0"/>
              <a:t>Igneous rock</a:t>
            </a:r>
          </a:p>
          <a:p>
            <a:pPr lvl="2"/>
            <a:r>
              <a:rPr lang="en-US" altLang="en-US" sz="1600" dirty="0"/>
              <a:t>Sedimentary rock</a:t>
            </a:r>
          </a:p>
          <a:p>
            <a:pPr lvl="2"/>
            <a:r>
              <a:rPr lang="en-US" altLang="en-US" sz="1600" dirty="0"/>
              <a:t>Metamorphic rock</a:t>
            </a:r>
          </a:p>
          <a:p>
            <a:pPr lvl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3510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84238"/>
          </a:xfrm>
        </p:spPr>
        <p:txBody>
          <a:bodyPr/>
          <a:lstStyle/>
          <a:p>
            <a:r>
              <a:rPr lang="en-US" altLang="en-US"/>
              <a:t>Igneous Rock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6096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Composition/Categorization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C</a:t>
            </a:r>
            <a:r>
              <a:rPr lang="en-US" altLang="en-US" sz="2000" dirty="0" smtClean="0"/>
              <a:t>omposed </a:t>
            </a:r>
            <a:r>
              <a:rPr lang="en-US" altLang="en-US" sz="2000" dirty="0"/>
              <a:t>of </a:t>
            </a:r>
            <a:r>
              <a:rPr lang="en-US" altLang="en-US" sz="2000" b="1" dirty="0" smtClean="0"/>
              <a:t>unordered</a:t>
            </a:r>
            <a:r>
              <a:rPr lang="en-US" altLang="en-US" sz="2000" dirty="0" smtClean="0"/>
              <a:t> </a:t>
            </a:r>
            <a:r>
              <a:rPr lang="en-US" altLang="en-US" sz="2000" b="1" dirty="0" smtClean="0"/>
              <a:t>crystalline</a:t>
            </a:r>
            <a:r>
              <a:rPr lang="en-US" altLang="en-US" sz="2000" dirty="0" smtClean="0"/>
              <a:t> </a:t>
            </a:r>
            <a:r>
              <a:rPr lang="en-US" altLang="en-US" sz="2000" b="1" dirty="0" smtClean="0"/>
              <a:t>silicate </a:t>
            </a:r>
            <a:r>
              <a:rPr lang="en-US" altLang="en-US" sz="2000" b="1" dirty="0"/>
              <a:t>minerals </a:t>
            </a:r>
            <a:r>
              <a:rPr lang="en-US" altLang="en-US" sz="2000" dirty="0"/>
              <a:t>categorized by the </a:t>
            </a:r>
            <a:r>
              <a:rPr lang="en-US" altLang="en-US" sz="2000" dirty="0" smtClean="0"/>
              <a:t>amount </a:t>
            </a:r>
            <a:r>
              <a:rPr lang="en-US" altLang="en-US" sz="2000" dirty="0"/>
              <a:t>of the </a:t>
            </a:r>
            <a:r>
              <a:rPr lang="en-US" altLang="en-US" sz="2000" dirty="0" smtClean="0"/>
              <a:t>low and high density </a:t>
            </a:r>
            <a:r>
              <a:rPr lang="en-US" altLang="en-US" sz="2000" dirty="0"/>
              <a:t>minerals </a:t>
            </a:r>
            <a:r>
              <a:rPr lang="en-US" altLang="en-US" sz="2000" dirty="0" smtClean="0"/>
              <a:t>contained in the mineral mix</a:t>
            </a:r>
            <a:endParaRPr lang="en-US" altLang="en-US" sz="2000" dirty="0"/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There are three major categories of igneous rock</a:t>
            </a:r>
          </a:p>
          <a:p>
            <a:pPr lvl="2">
              <a:lnSpc>
                <a:spcPct val="90000"/>
              </a:lnSpc>
            </a:pPr>
            <a:r>
              <a:rPr lang="en-US" altLang="en-US" sz="1800" b="1" dirty="0"/>
              <a:t>Felsic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(</a:t>
            </a:r>
            <a:r>
              <a:rPr lang="en-US" altLang="en-US" sz="1800" b="1" dirty="0" smtClean="0"/>
              <a:t>light</a:t>
            </a:r>
            <a:r>
              <a:rPr lang="en-US" altLang="en-US" sz="1800" dirty="0" smtClean="0"/>
              <a:t>) </a:t>
            </a:r>
            <a:r>
              <a:rPr lang="en-US" altLang="en-US" sz="1800" dirty="0"/>
              <a:t>rocks – composed of the </a:t>
            </a:r>
            <a:r>
              <a:rPr lang="en-US" altLang="en-US" sz="1800" dirty="0" smtClean="0"/>
              <a:t>low density (primarily light-colored) </a:t>
            </a:r>
            <a:r>
              <a:rPr lang="en-US" altLang="en-US" sz="1800" dirty="0"/>
              <a:t>silicate </a:t>
            </a:r>
            <a:r>
              <a:rPr lang="en-US" altLang="en-US" sz="1800" dirty="0" smtClean="0"/>
              <a:t>minerals: orthoclase feldspar, </a:t>
            </a:r>
            <a:r>
              <a:rPr lang="en-US" altLang="en-US" sz="1800" dirty="0"/>
              <a:t>muscovite and biotite micas, quartz, and hornblende </a:t>
            </a:r>
            <a:r>
              <a:rPr lang="en-US" altLang="en-US" sz="1800" dirty="0" smtClean="0"/>
              <a:t>(high in aluminum, potassium, sodium, and silicon with a specific </a:t>
            </a:r>
            <a:r>
              <a:rPr lang="en-US" altLang="en-US" sz="1800" dirty="0"/>
              <a:t>gravity </a:t>
            </a:r>
            <a:r>
              <a:rPr lang="en-US" altLang="en-US" sz="1800" dirty="0" smtClean="0"/>
              <a:t>of approximately 2.7</a:t>
            </a:r>
            <a:r>
              <a:rPr lang="en-US" altLang="en-US" sz="1800" dirty="0"/>
              <a:t>)</a:t>
            </a:r>
          </a:p>
          <a:p>
            <a:pPr lvl="3">
              <a:lnSpc>
                <a:spcPct val="90000"/>
              </a:lnSpc>
            </a:pPr>
            <a:r>
              <a:rPr lang="en-US" altLang="en-US" sz="1600" dirty="0"/>
              <a:t>The intrusive form </a:t>
            </a:r>
            <a:r>
              <a:rPr lang="en-US" altLang="en-US" sz="1600" dirty="0" smtClean="0"/>
              <a:t>(cools in the crust) is </a:t>
            </a:r>
            <a:r>
              <a:rPr lang="en-US" altLang="en-US" sz="1600" b="1" dirty="0"/>
              <a:t>granite</a:t>
            </a:r>
            <a:r>
              <a:rPr lang="en-US" altLang="en-US" sz="1600" dirty="0"/>
              <a:t> (continental </a:t>
            </a:r>
            <a:r>
              <a:rPr lang="en-US" altLang="en-US" sz="1600" dirty="0" smtClean="0"/>
              <a:t>crust)</a:t>
            </a:r>
          </a:p>
          <a:p>
            <a:pPr lvl="3">
              <a:lnSpc>
                <a:spcPct val="90000"/>
              </a:lnSpc>
            </a:pPr>
            <a:r>
              <a:rPr lang="en-US" altLang="en-US" sz="1600" dirty="0"/>
              <a:t>T</a:t>
            </a:r>
            <a:r>
              <a:rPr lang="en-US" altLang="en-US" sz="1600" dirty="0" smtClean="0"/>
              <a:t>he </a:t>
            </a:r>
            <a:r>
              <a:rPr lang="en-US" altLang="en-US" sz="1600" dirty="0"/>
              <a:t>extrusive </a:t>
            </a:r>
            <a:r>
              <a:rPr lang="en-US" altLang="en-US" sz="1600" dirty="0" smtClean="0"/>
              <a:t>form (extrudes and cools in air/water)  </a:t>
            </a:r>
            <a:r>
              <a:rPr lang="en-US" altLang="en-US" sz="1600" dirty="0"/>
              <a:t>is </a:t>
            </a:r>
            <a:r>
              <a:rPr lang="en-US" altLang="en-US" sz="1600" b="1" dirty="0"/>
              <a:t>rhyolite</a:t>
            </a:r>
            <a:r>
              <a:rPr lang="en-US" altLang="en-US" sz="1600" dirty="0"/>
              <a:t> (volcanic)</a:t>
            </a:r>
          </a:p>
          <a:p>
            <a:pPr lvl="2">
              <a:lnSpc>
                <a:spcPct val="90000"/>
              </a:lnSpc>
            </a:pPr>
            <a:r>
              <a:rPr lang="en-US" altLang="en-US" sz="1800" b="1" dirty="0"/>
              <a:t>Intermediate</a:t>
            </a:r>
            <a:r>
              <a:rPr lang="en-US" altLang="en-US" sz="1800" dirty="0"/>
              <a:t> – composed of </a:t>
            </a:r>
            <a:r>
              <a:rPr lang="en-US" altLang="en-US" sz="1800" dirty="0" smtClean="0"/>
              <a:t>mostly plagioclase (sodium </a:t>
            </a:r>
            <a:r>
              <a:rPr lang="en-US" altLang="en-US" sz="1800" dirty="0"/>
              <a:t>&amp; </a:t>
            </a:r>
            <a:r>
              <a:rPr lang="en-US" altLang="en-US" sz="1800" dirty="0" smtClean="0"/>
              <a:t>calcium) feldspars, </a:t>
            </a:r>
            <a:r>
              <a:rPr lang="en-US" altLang="en-US" sz="1800" dirty="0"/>
              <a:t>biotite mica, pyroxene, and hornblende</a:t>
            </a:r>
          </a:p>
          <a:p>
            <a:pPr lvl="3">
              <a:lnSpc>
                <a:spcPct val="90000"/>
              </a:lnSpc>
            </a:pPr>
            <a:r>
              <a:rPr lang="en-US" altLang="en-US" sz="1600" dirty="0"/>
              <a:t>The intrusive form is </a:t>
            </a:r>
            <a:r>
              <a:rPr lang="en-US" altLang="en-US" sz="1600" b="1" dirty="0"/>
              <a:t>diorite</a:t>
            </a:r>
            <a:r>
              <a:rPr lang="en-US" altLang="en-US" sz="1600" dirty="0"/>
              <a:t> (</a:t>
            </a:r>
            <a:r>
              <a:rPr lang="en-US" altLang="en-US" sz="1600" dirty="0" smtClean="0"/>
              <a:t>crust)</a:t>
            </a:r>
          </a:p>
          <a:p>
            <a:pPr lvl="3">
              <a:lnSpc>
                <a:spcPct val="90000"/>
              </a:lnSpc>
            </a:pPr>
            <a:r>
              <a:rPr lang="en-US" altLang="en-US" sz="1600" dirty="0"/>
              <a:t>T</a:t>
            </a:r>
            <a:r>
              <a:rPr lang="en-US" altLang="en-US" sz="1600" dirty="0" smtClean="0"/>
              <a:t>he </a:t>
            </a:r>
            <a:r>
              <a:rPr lang="en-US" altLang="en-US" sz="1600" dirty="0"/>
              <a:t>extrusive form is </a:t>
            </a:r>
            <a:r>
              <a:rPr lang="en-US" altLang="en-US" sz="1600" b="1" dirty="0"/>
              <a:t>andesite</a:t>
            </a:r>
            <a:r>
              <a:rPr lang="en-US" altLang="en-US" sz="1600" dirty="0"/>
              <a:t> (volcanic)</a:t>
            </a:r>
          </a:p>
          <a:p>
            <a:pPr lvl="2">
              <a:lnSpc>
                <a:spcPct val="90000"/>
              </a:lnSpc>
            </a:pPr>
            <a:r>
              <a:rPr lang="en-US" altLang="en-US" sz="1800" b="1" dirty="0" smtClean="0"/>
              <a:t>Mafic (heavy)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– composed </a:t>
            </a:r>
            <a:r>
              <a:rPr lang="en-US" altLang="en-US" sz="1800" dirty="0" smtClean="0"/>
              <a:t>of high density (primarily dark </a:t>
            </a:r>
            <a:r>
              <a:rPr lang="en-US" altLang="en-US" sz="1800" dirty="0"/>
              <a:t>colored </a:t>
            </a:r>
            <a:r>
              <a:rPr lang="en-US" altLang="en-US" sz="1800" dirty="0" smtClean="0"/>
              <a:t>and aphanitic) </a:t>
            </a:r>
            <a:r>
              <a:rPr lang="en-US" altLang="en-US" sz="1800" dirty="0"/>
              <a:t>silicate </a:t>
            </a:r>
            <a:r>
              <a:rPr lang="en-US" altLang="en-US" sz="1800" dirty="0" smtClean="0"/>
              <a:t>minerals: </a:t>
            </a:r>
            <a:r>
              <a:rPr lang="en-US" altLang="en-US" sz="1800" dirty="0"/>
              <a:t>olivine, pyroxene, hornblende, and calcium feldspar (high in iron, magnesium, </a:t>
            </a:r>
            <a:r>
              <a:rPr lang="en-US" altLang="en-US" sz="1800" dirty="0" smtClean="0"/>
              <a:t>manganese, and </a:t>
            </a:r>
            <a:r>
              <a:rPr lang="en-US" altLang="en-US" sz="1800" dirty="0"/>
              <a:t>calcium and low in </a:t>
            </a:r>
            <a:r>
              <a:rPr lang="en-US" altLang="en-US" sz="1800" dirty="0" smtClean="0"/>
              <a:t>silicon with a specific </a:t>
            </a:r>
            <a:r>
              <a:rPr lang="en-US" altLang="en-US" sz="1800" dirty="0"/>
              <a:t>gravity between 3.2 and 3.6)</a:t>
            </a:r>
          </a:p>
          <a:p>
            <a:pPr lvl="3">
              <a:lnSpc>
                <a:spcPct val="90000"/>
              </a:lnSpc>
            </a:pPr>
            <a:r>
              <a:rPr lang="en-US" altLang="en-US" sz="1600" dirty="0"/>
              <a:t>The intrusive form is </a:t>
            </a:r>
            <a:r>
              <a:rPr lang="en-US" altLang="en-US" sz="1600" b="1" dirty="0"/>
              <a:t>gabbro</a:t>
            </a:r>
            <a:r>
              <a:rPr lang="en-US" altLang="en-US" sz="1600" dirty="0"/>
              <a:t> (oceanic </a:t>
            </a:r>
            <a:r>
              <a:rPr lang="en-US" altLang="en-US" sz="1600" dirty="0" smtClean="0"/>
              <a:t>crust)</a:t>
            </a:r>
          </a:p>
          <a:p>
            <a:pPr lvl="3">
              <a:lnSpc>
                <a:spcPct val="90000"/>
              </a:lnSpc>
            </a:pPr>
            <a:r>
              <a:rPr lang="en-US" altLang="en-US" sz="1600" dirty="0"/>
              <a:t>T</a:t>
            </a:r>
            <a:r>
              <a:rPr lang="en-US" altLang="en-US" sz="1600" dirty="0" smtClean="0"/>
              <a:t>he </a:t>
            </a:r>
            <a:r>
              <a:rPr lang="en-US" altLang="en-US" sz="1600" dirty="0"/>
              <a:t>extrusive form is </a:t>
            </a:r>
            <a:r>
              <a:rPr lang="en-US" altLang="en-US" sz="1600" b="1" dirty="0"/>
              <a:t>basalt</a:t>
            </a:r>
            <a:r>
              <a:rPr lang="en-US" altLang="en-US" sz="1600" dirty="0"/>
              <a:t> (oceanic crust, </a:t>
            </a:r>
            <a:r>
              <a:rPr lang="en-US" altLang="en-US" sz="1600" dirty="0" smtClean="0"/>
              <a:t>volcanic lava)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6000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altLang="en-US" dirty="0" smtClean="0"/>
              <a:t>Extrusive</a:t>
            </a:r>
            <a:r>
              <a:rPr lang="en-US" altLang="en-US" dirty="0" smtClean="0"/>
              <a:t> </a:t>
            </a:r>
            <a:r>
              <a:rPr lang="en-US" altLang="en-US" dirty="0" smtClean="0"/>
              <a:t>Igneous</a:t>
            </a:r>
            <a:endParaRPr lang="en-US" alt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979" y="838200"/>
            <a:ext cx="8229600" cy="571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Magma Material</a:t>
            </a:r>
            <a:endParaRPr lang="en-US" altLang="en-US" sz="2400" dirty="0"/>
          </a:p>
          <a:p>
            <a:pPr lvl="1">
              <a:lnSpc>
                <a:spcPct val="80000"/>
              </a:lnSpc>
            </a:pPr>
            <a:r>
              <a:rPr lang="en-US" altLang="en-US" sz="1800" dirty="0" smtClean="0"/>
              <a:t>Magma mineral composition determines the nature of the volcanic material erupted</a:t>
            </a:r>
            <a:endParaRPr lang="en-US" altLang="en-US" sz="1800" dirty="0"/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Magma viscosity (mobility) is directly related to the silica content – the more silica, the greater the viscosity</a:t>
            </a:r>
            <a:endParaRPr lang="en-US" altLang="en-US" sz="1600" dirty="0"/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Gases (volatiles) dissolved in magma increase its fluidity and propel the magma in an eruption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The more magma is heated, the more fluid (less viscous) it becomes</a:t>
            </a:r>
            <a:endParaRPr lang="en-US" altLang="en-US" sz="1600" dirty="0"/>
          </a:p>
          <a:p>
            <a:pPr lvl="1">
              <a:lnSpc>
                <a:spcPct val="80000"/>
              </a:lnSpc>
            </a:pPr>
            <a:r>
              <a:rPr lang="en-US" altLang="en-US" sz="1800" dirty="0" smtClean="0"/>
              <a:t>Magma content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Felsic: 70% silica and 4-6% gas content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Intermediate: 60% silica and3-4% gas content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Mafic: 50% silica and 1-2% gas content</a:t>
            </a:r>
            <a:endParaRPr lang="en-US" altLang="en-US" sz="1600" dirty="0"/>
          </a:p>
          <a:p>
            <a:pPr>
              <a:lnSpc>
                <a:spcPct val="80000"/>
              </a:lnSpc>
            </a:pPr>
            <a:r>
              <a:rPr lang="en-US" altLang="en-US" sz="2000" dirty="0"/>
              <a:t>Pyroclastic </a:t>
            </a:r>
            <a:r>
              <a:rPr lang="en-US" altLang="en-US" sz="2000" dirty="0" smtClean="0"/>
              <a:t>Material </a:t>
            </a:r>
            <a:r>
              <a:rPr lang="en-US" altLang="en-US" sz="2000" dirty="0"/>
              <a:t>– ejected fragments from very fine dust and sand-sized ash to several ton pieces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Cinders: ejected magma fragments appearing like clinkers as they harden in flight to mostly pea-to-walnut size lapilli (little stones)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Pyroclastic Flow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Surging rivers of explosively ejected super-heated glowing hot magma materials and steam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Forms a ground-hugging slurry of very high temperature (to 950 degrees C) that moves at great speed (up to about 200 mph)</a:t>
            </a:r>
          </a:p>
        </p:txBody>
      </p:sp>
    </p:spTree>
    <p:extLst>
      <p:ext uri="{BB962C8B-B14F-4D97-AF65-F5344CB8AC3E}">
        <p14:creationId xmlns:p14="http://schemas.microsoft.com/office/powerpoint/2010/main" val="239275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63"/>
            <a:ext cx="8229600" cy="639762"/>
          </a:xfrm>
        </p:spPr>
        <p:txBody>
          <a:bodyPr/>
          <a:lstStyle/>
          <a:p>
            <a:r>
              <a:rPr lang="en-US" dirty="0" smtClean="0"/>
              <a:t>Igneous Continuum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476" y="663575"/>
            <a:ext cx="5005047" cy="6118225"/>
          </a:xfrm>
        </p:spPr>
      </p:pic>
    </p:spTree>
    <p:extLst>
      <p:ext uri="{BB962C8B-B14F-4D97-AF65-F5344CB8AC3E}">
        <p14:creationId xmlns:p14="http://schemas.microsoft.com/office/powerpoint/2010/main" val="277887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60438"/>
          </a:xfrm>
        </p:spPr>
        <p:txBody>
          <a:bodyPr/>
          <a:lstStyle/>
          <a:p>
            <a:r>
              <a:rPr lang="en-US" altLang="en-US" dirty="0" smtClean="0"/>
              <a:t>Granite (Felsic) Example</a:t>
            </a:r>
            <a:endParaRPr lang="en-US" alt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562600"/>
          </a:xfrm>
        </p:spPr>
        <p:txBody>
          <a:bodyPr/>
          <a:lstStyle/>
          <a:p>
            <a:r>
              <a:rPr lang="en-US" altLang="en-US" sz="2800" b="1" dirty="0" smtClean="0"/>
              <a:t>Orthoclase Feldspar </a:t>
            </a:r>
            <a:r>
              <a:rPr lang="en-US" altLang="en-US" sz="2800" b="1" dirty="0"/>
              <a:t>- potassium</a:t>
            </a:r>
          </a:p>
          <a:p>
            <a:pPr lvl="1"/>
            <a:r>
              <a:rPr lang="en-US" altLang="en-US" sz="2400" dirty="0"/>
              <a:t>Pink to salmon or cream to tan colors</a:t>
            </a:r>
          </a:p>
          <a:p>
            <a:pPr lvl="1"/>
            <a:r>
              <a:rPr lang="en-US" altLang="en-US" sz="2400" dirty="0"/>
              <a:t>60% of the content of granite</a:t>
            </a:r>
          </a:p>
          <a:p>
            <a:r>
              <a:rPr lang="en-US" altLang="en-US" sz="2800" b="1" dirty="0"/>
              <a:t>Quartz</a:t>
            </a:r>
            <a:endParaRPr lang="en-US" altLang="en-US" sz="2800" dirty="0"/>
          </a:p>
          <a:p>
            <a:pPr lvl="1"/>
            <a:r>
              <a:rPr lang="en-US" altLang="en-US" sz="2400" dirty="0"/>
              <a:t>Clear, milky, smoky to dark gray colors</a:t>
            </a:r>
          </a:p>
          <a:p>
            <a:pPr lvl="1"/>
            <a:r>
              <a:rPr lang="en-US" altLang="en-US" sz="2400" dirty="0"/>
              <a:t>25% of the content of granite</a:t>
            </a:r>
          </a:p>
          <a:p>
            <a:r>
              <a:rPr lang="en-US" altLang="en-US" sz="2800" b="1" dirty="0"/>
              <a:t>Mica</a:t>
            </a:r>
            <a:r>
              <a:rPr lang="en-US" altLang="en-US" sz="2800" dirty="0"/>
              <a:t> – flat, shiny thin sheets </a:t>
            </a:r>
          </a:p>
          <a:p>
            <a:pPr lvl="1"/>
            <a:r>
              <a:rPr lang="en-US" altLang="en-US" sz="2400" dirty="0"/>
              <a:t>Light silver/tan or dark gray colors</a:t>
            </a:r>
          </a:p>
          <a:p>
            <a:pPr lvl="1"/>
            <a:r>
              <a:rPr lang="en-US" altLang="en-US" sz="2400" dirty="0"/>
              <a:t>&gt;10% of the content of granite</a:t>
            </a:r>
          </a:p>
          <a:p>
            <a:r>
              <a:rPr lang="en-US" altLang="en-US" sz="2800" b="1" dirty="0"/>
              <a:t>Hornblende</a:t>
            </a:r>
            <a:endParaRPr lang="en-US" altLang="en-US" sz="2800" dirty="0"/>
          </a:p>
          <a:p>
            <a:pPr lvl="1"/>
            <a:r>
              <a:rPr lang="en-US" altLang="en-US" sz="2400" dirty="0"/>
              <a:t>Small black spots</a:t>
            </a:r>
          </a:p>
          <a:p>
            <a:pPr lvl="1"/>
            <a:r>
              <a:rPr lang="en-US" altLang="en-US" sz="2400" dirty="0"/>
              <a:t>Approximately 5% of the content</a:t>
            </a:r>
          </a:p>
        </p:txBody>
      </p:sp>
    </p:spTree>
    <p:extLst>
      <p:ext uri="{BB962C8B-B14F-4D97-AF65-F5344CB8AC3E}">
        <p14:creationId xmlns:p14="http://schemas.microsoft.com/office/powerpoint/2010/main" val="364854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Granites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Granite (see above)/Rhyolite</a:t>
            </a:r>
          </a:p>
          <a:p>
            <a:pPr lvl="1"/>
            <a:r>
              <a:rPr lang="en-US" sz="1600" dirty="0" smtClean="0"/>
              <a:t>High in silica (25%+) and potassium feldspar (Orthoclase) and lower in sodium feldspar (Plagioclase)</a:t>
            </a:r>
          </a:p>
          <a:p>
            <a:r>
              <a:rPr lang="en-US" sz="2400" dirty="0" smtClean="0"/>
              <a:t>Syenite/Trachyte</a:t>
            </a:r>
          </a:p>
          <a:p>
            <a:pPr lvl="1"/>
            <a:r>
              <a:rPr lang="en-US" sz="1600" dirty="0" smtClean="0"/>
              <a:t>Similar to Granite above except without excess silica and high in sodium feldspar, low in potassium feldspar, and often has nepheline feldspar included</a:t>
            </a:r>
          </a:p>
          <a:p>
            <a:r>
              <a:rPr lang="en-US" sz="2400" dirty="0" smtClean="0"/>
              <a:t>Monzonite/Latite</a:t>
            </a:r>
          </a:p>
          <a:p>
            <a:pPr lvl="1"/>
            <a:r>
              <a:rPr lang="en-US" sz="1600" dirty="0" smtClean="0"/>
              <a:t>Similar to Granite above but much less quartz (10% or less) and potassium and sodium or nepheline feldspars occur in approximately the same amounts</a:t>
            </a:r>
          </a:p>
          <a:p>
            <a:r>
              <a:rPr lang="en-US" sz="2400" dirty="0" smtClean="0"/>
              <a:t>Granodiorite/Dacite</a:t>
            </a:r>
          </a:p>
          <a:p>
            <a:pPr lvl="1"/>
            <a:r>
              <a:rPr lang="en-US" sz="1600" dirty="0" smtClean="0"/>
              <a:t>Similar to quartz monzonite (quartz content </a:t>
            </a:r>
            <a:r>
              <a:rPr lang="en-US" sz="1600" dirty="0"/>
              <a:t>&lt;</a:t>
            </a:r>
            <a:r>
              <a:rPr lang="en-US" sz="1600" dirty="0" smtClean="0"/>
              <a:t>10%), sodium feldspar more abundant like in Syenite, and higher concentrations of both biotite mica and hornblende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08817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60438"/>
          </a:xfrm>
        </p:spPr>
        <p:txBody>
          <a:bodyPr/>
          <a:lstStyle/>
          <a:p>
            <a:r>
              <a:rPr lang="en-US" altLang="en-US"/>
              <a:t>Igneous Rock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Texture</a:t>
            </a:r>
          </a:p>
          <a:p>
            <a:pPr lvl="1">
              <a:lnSpc>
                <a:spcPct val="80000"/>
              </a:lnSpc>
            </a:pPr>
            <a:r>
              <a:rPr lang="en-US" altLang="en-US" sz="1800" b="1" dirty="0"/>
              <a:t>Aphanitic</a:t>
            </a:r>
            <a:r>
              <a:rPr lang="en-US" altLang="en-US" sz="1800" dirty="0"/>
              <a:t> – fine grained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Crystals of the individual minerals are so small that they can only be seen with the aid of a microscope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Rock of this texture lithifies rapidly at the surface or in the upper crust</a:t>
            </a:r>
          </a:p>
          <a:p>
            <a:pPr lvl="1">
              <a:lnSpc>
                <a:spcPct val="80000"/>
              </a:lnSpc>
            </a:pPr>
            <a:r>
              <a:rPr lang="en-US" altLang="en-US" sz="1800" b="1" dirty="0"/>
              <a:t>Phaneritic</a:t>
            </a:r>
            <a:r>
              <a:rPr lang="en-US" altLang="en-US" sz="1800" dirty="0"/>
              <a:t> – course grained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Intergrown crystals large enough that individual minerals can be identified without the aid of a microscope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Forms </a:t>
            </a:r>
            <a:r>
              <a:rPr lang="en-US" altLang="en-US" sz="1600" dirty="0" smtClean="0"/>
              <a:t>within </a:t>
            </a:r>
            <a:r>
              <a:rPr lang="en-US" altLang="en-US" sz="1600" dirty="0"/>
              <a:t>the earth – magma cools </a:t>
            </a:r>
            <a:r>
              <a:rPr lang="en-US" altLang="en-US" sz="1600" dirty="0" smtClean="0"/>
              <a:t>more slowly</a:t>
            </a:r>
            <a:endParaRPr lang="en-US" altLang="en-US" sz="1600" dirty="0"/>
          </a:p>
          <a:p>
            <a:pPr lvl="1">
              <a:lnSpc>
                <a:spcPct val="80000"/>
              </a:lnSpc>
            </a:pPr>
            <a:r>
              <a:rPr lang="en-US" altLang="en-US" sz="1800" b="1" dirty="0"/>
              <a:t>Porphyritic</a:t>
            </a:r>
            <a:r>
              <a:rPr lang="en-US" altLang="en-US" sz="1800" dirty="0"/>
              <a:t> – large crystals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Rock with large crystals measuring at least 1 cm (phenocrysts) embedded in smaller crystals</a:t>
            </a:r>
            <a:endParaRPr lang="en-US" altLang="en-US" sz="1600" b="1" dirty="0"/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Course-grained rock (</a:t>
            </a:r>
            <a:r>
              <a:rPr lang="en-US" altLang="en-US" sz="1600" b="1" dirty="0"/>
              <a:t>pegmatite</a:t>
            </a:r>
            <a:r>
              <a:rPr lang="en-US" altLang="en-US" sz="1600" dirty="0"/>
              <a:t>), composed of interlocking crystals at least 1 cm in diameter, may form around the margins of plutons (hydrothermal deposits) and/or in veins into host rock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Some pegmatites contain rare and valuable minerals (gold, silver, copper, and tin)</a:t>
            </a:r>
          </a:p>
          <a:p>
            <a:pPr lvl="1">
              <a:lnSpc>
                <a:spcPct val="80000"/>
              </a:lnSpc>
            </a:pPr>
            <a:r>
              <a:rPr lang="en-US" altLang="en-US" sz="1800" b="1" dirty="0"/>
              <a:t>Glassy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Molten rock ejection is rapidly cooled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Unordered atoms are frozen prior to crystallization</a:t>
            </a:r>
          </a:p>
        </p:txBody>
      </p:sp>
    </p:spTree>
    <p:extLst>
      <p:ext uri="{BB962C8B-B14F-4D97-AF65-F5344CB8AC3E}">
        <p14:creationId xmlns:p14="http://schemas.microsoft.com/office/powerpoint/2010/main" val="67050942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964</Words>
  <Application>Microsoft Office PowerPoint</Application>
  <PresentationFormat>On-screen Show (4:3)</PresentationFormat>
  <Paragraphs>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Default Design</vt:lpstr>
      <vt:lpstr>Igneous Rocks     Arkansas Headwaters Recreation Area Version 1.0 Bob Hickey</vt:lpstr>
      <vt:lpstr>Earth’s Basic Materials</vt:lpstr>
      <vt:lpstr>Earth’s Basic Materials (cont.)</vt:lpstr>
      <vt:lpstr>Igneous Rock</vt:lpstr>
      <vt:lpstr>Extrusive Igneous</vt:lpstr>
      <vt:lpstr>Igneous Continuum</vt:lpstr>
      <vt:lpstr>Granite (Felsic) Example</vt:lpstr>
      <vt:lpstr>Regional Granites</vt:lpstr>
      <vt:lpstr>Igneous Rock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Geology of  Arkansas Headwaters Recreation Area</dc:title>
  <dc:creator>Robert Hickey</dc:creator>
  <cp:lastModifiedBy>Robert Hickey</cp:lastModifiedBy>
  <cp:revision>62</cp:revision>
  <cp:lastPrinted>2018-01-24T19:03:10Z</cp:lastPrinted>
  <dcterms:created xsi:type="dcterms:W3CDTF">2012-05-13T00:15:57Z</dcterms:created>
  <dcterms:modified xsi:type="dcterms:W3CDTF">2026-04-26T18:04:37Z</dcterms:modified>
</cp:coreProperties>
</file>